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Cardoso Alves" initials="LCA" lastIdx="1" clrIdx="0">
    <p:extLst>
      <p:ext uri="{19B8F6BF-5375-455C-9EA6-DF929625EA0E}">
        <p15:presenceInfo xmlns:p15="http://schemas.microsoft.com/office/powerpoint/2012/main" userId="S::la382@cam.ac.uk::fa00767a-7d51-4011-8707-df8a640ce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9" autoAdjust="0"/>
    <p:restoredTop sz="94682" autoAdjust="0"/>
  </p:normalViewPr>
  <p:slideViewPr>
    <p:cSldViewPr snapToGrid="0" snapToObjects="1">
      <p:cViewPr varScale="1">
        <p:scale>
          <a:sx n="119" d="100"/>
          <a:sy n="119" d="100"/>
        </p:scale>
        <p:origin x="11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D03E1446-4134-4131-A918-854BDC7B2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5365751"/>
            <a:ext cx="9140825" cy="665164"/>
          </a:xfrm>
          <a:prstGeom prst="rect">
            <a:avLst/>
          </a:prstGeom>
          <a:solidFill>
            <a:srgbClr val="003E7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379B143-1C13-4DED-924A-20EFEC709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" y="6030914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8" y="2016127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8" y="2774950"/>
            <a:ext cx="8374063" cy="539751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FA872DB-199F-4375-8D1C-F60A3E6F4ED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6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6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3AA50E-4876-443D-9BE3-E72B752EB66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4"/>
            <a:ext cx="2093912" cy="537686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4"/>
            <a:ext cx="6129338" cy="537686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85DC96-F5E8-49B5-BB43-E1F7D834A5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0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398464"/>
            <a:ext cx="8375650" cy="42386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4175" y="1708151"/>
            <a:ext cx="4110038" cy="4067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6" y="1708151"/>
            <a:ext cx="4111625" cy="4067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61C0B0-5743-47A2-89C8-0F45B3117A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1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DBE963-CFEC-4076-989D-F8264610876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2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5BE1D8-A568-43CA-AE03-6C0CB966A2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7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1"/>
            <a:ext cx="4110038" cy="40671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6" y="1708151"/>
            <a:ext cx="4111625" cy="40671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F494D18-62A0-44A5-84DB-54D7213D18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9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BCB3A-C4E2-4CCA-B1E1-136B3C02AF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EDE4CCF-2E73-49CC-92CA-4A54DE574A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0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3C08DB-9DF2-4C57-BB67-FF7F4E02EC9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58EEE2-9938-498B-922C-5F3C1C80D4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2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3F1792F-011C-4C85-868D-B624CEA28E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1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09C5F92-E5E7-4A05-9EA1-340C07753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4"/>
            <a:ext cx="8375650" cy="42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7CAD5F-DE27-4922-8EFD-0914F33AF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8" y="1708151"/>
            <a:ext cx="8374063" cy="40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B7AA6C-5AAD-4455-941D-413E336160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1"/>
            <a:ext cx="900112" cy="1793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</a:defRPr>
            </a:lvl1pPr>
          </a:lstStyle>
          <a:p>
            <a:fld id="{0585BCFA-3F9E-7647-AF00-1D13392E42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6987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38163" indent="-266700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0962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79500" indent="-268288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9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18081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2653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27225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1797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mailto:bbbneuro@vet.cam.ac.u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0D187D-DFBD-2B4A-AA70-E419ABBCD0C8}"/>
              </a:ext>
            </a:extLst>
          </p:cNvPr>
          <p:cNvSpPr/>
          <p:nvPr/>
        </p:nvSpPr>
        <p:spPr>
          <a:xfrm>
            <a:off x="2855087" y="81841"/>
            <a:ext cx="3870797" cy="100978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5087" y="169693"/>
            <a:ext cx="3870796" cy="864548"/>
          </a:xfrm>
        </p:spPr>
        <p:txBody>
          <a:bodyPr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Helvetica" pitchFamily="2" charset="0"/>
              </a:rPr>
              <a:t>Uncovering the effect of BOAS in the brain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2783"/>
            <a:ext cx="914400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FF00"/>
                </a:solidFill>
                <a:latin typeface="Helvetica" pitchFamily="2" charset="0"/>
              </a:rPr>
              <a:t>Contact us today!</a:t>
            </a:r>
            <a:r>
              <a:rPr lang="en-US" sz="1400" dirty="0">
                <a:solidFill>
                  <a:srgbClr val="FFFF00"/>
                </a:solidFill>
                <a:latin typeface="Helvetica" pitchFamily="2" charset="0"/>
              </a:rPr>
              <a:t>: </a:t>
            </a:r>
            <a:r>
              <a:rPr lang="en-US" sz="1400">
                <a:solidFill>
                  <a:srgbClr val="FFFF00"/>
                </a:solidFill>
                <a:latin typeface="Helvetica" pitchFamily="2" charset="0"/>
                <a:hlinkClick r:id="rId2"/>
              </a:rPr>
              <a:t>bbbneuro@vet.cam</a:t>
            </a:r>
            <a:r>
              <a:rPr lang="en-US" sz="1400" dirty="0">
                <a:solidFill>
                  <a:srgbClr val="FFFF00"/>
                </a:solidFill>
                <a:latin typeface="Helvetica" pitchFamily="2" charset="0"/>
                <a:hlinkClick r:id="rId2"/>
              </a:rPr>
              <a:t>.ac.uk</a:t>
            </a:r>
            <a:r>
              <a:rPr lang="en-US" sz="1400" dirty="0">
                <a:solidFill>
                  <a:srgbClr val="FFFF00"/>
                </a:solidFill>
                <a:latin typeface="Helvetica" pitchFamily="2" charset="0"/>
              </a:rPr>
              <a:t> (Dr Susana Monforte and Dr Lisa Alves)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5085" y="1145949"/>
            <a:ext cx="3870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Helvetica" pitchFamily="2" charset="0"/>
              </a:rPr>
              <a:t>The ‘BBB’ clinic </a:t>
            </a:r>
          </a:p>
          <a:p>
            <a:pPr algn="ctr"/>
            <a:r>
              <a:rPr lang="en-US" b="1" i="1" dirty="0">
                <a:latin typeface="Helvetica" pitchFamily="2" charset="0"/>
              </a:rPr>
              <a:t>‘Brachycephalic Breathing Brain’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2F9178-B0AD-8749-A2A1-2BC5D8539042}"/>
              </a:ext>
            </a:extLst>
          </p:cNvPr>
          <p:cNvSpPr/>
          <p:nvPr/>
        </p:nvSpPr>
        <p:spPr>
          <a:xfrm>
            <a:off x="0" y="1736560"/>
            <a:ext cx="9144000" cy="4481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A69A28-8110-1044-BAB6-00B742202846}"/>
              </a:ext>
            </a:extLst>
          </p:cNvPr>
          <p:cNvSpPr/>
          <p:nvPr/>
        </p:nvSpPr>
        <p:spPr>
          <a:xfrm>
            <a:off x="58206" y="1935480"/>
            <a:ext cx="4437594" cy="454923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639BEC-1162-6D41-BF15-DC49606694E3}"/>
              </a:ext>
            </a:extLst>
          </p:cNvPr>
          <p:cNvSpPr/>
          <p:nvPr/>
        </p:nvSpPr>
        <p:spPr>
          <a:xfrm>
            <a:off x="4607656" y="1935479"/>
            <a:ext cx="4462898" cy="4549231"/>
          </a:xfrm>
          <a:prstGeom prst="rect">
            <a:avLst/>
          </a:prstGeom>
          <a:solidFill>
            <a:schemeClr val="accent4">
              <a:lumMod val="25000"/>
              <a:lumOff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290456" y="2074716"/>
            <a:ext cx="3808207" cy="295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ct val="75000"/>
              </a:spcAft>
              <a:buFontTx/>
              <a:buNone/>
              <a:defRPr sz="1800" b="1">
                <a:solidFill>
                  <a:schemeClr val="tx2"/>
                </a:solidFill>
                <a:latin typeface="+mn-lt"/>
                <a:ea typeface="+mn-ea"/>
                <a:cs typeface="ＭＳ Ｐゴシック" charset="0"/>
              </a:defRPr>
            </a:lvl1pPr>
            <a:lvl2pPr marL="538163" indent="-266700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79500" indent="-268288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9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81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2653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7225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1797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en-US" sz="1300" b="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Brachycephalic Obstructive Airway Syndrome (BOAS) affects a high percentage of Pugs, French bulldogs and English bulldogs.</a:t>
            </a:r>
          </a:p>
          <a:p>
            <a:pPr algn="just"/>
            <a:r>
              <a:rPr lang="en-GB" sz="1300" b="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BOAS dogs have more signs of brain dysfunction. Is this because of the decreased brain oxygenation?</a:t>
            </a:r>
            <a:endParaRPr lang="en-US" sz="1300" b="0" dirty="0"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800"/>
              </a:spcAft>
            </a:pPr>
            <a:r>
              <a:rPr lang="en-US" sz="1300" dirty="0"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If this is true, can we prevent / treat the brain disease by addressing the BOAS? </a:t>
            </a:r>
          </a:p>
          <a:p>
            <a:pPr algn="just">
              <a:spcAft>
                <a:spcPts val="800"/>
              </a:spcAft>
            </a:pPr>
            <a:endParaRPr lang="en-US" sz="1200" dirty="0">
              <a:solidFill>
                <a:schemeClr val="tx1"/>
              </a:solidFill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800"/>
              </a:spcAft>
            </a:pPr>
            <a:endParaRPr lang="en-US" sz="1300" dirty="0">
              <a:solidFill>
                <a:schemeClr val="bg1"/>
              </a:solidFill>
              <a:latin typeface="Helvetica" pitchFamily="2" charset="0"/>
              <a:cs typeface="Times New Roman"/>
            </a:endParaRPr>
          </a:p>
          <a:p>
            <a:pPr algn="just"/>
            <a:endParaRPr lang="en-US" sz="1400" dirty="0">
              <a:latin typeface="Helvetica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3353" y="1950718"/>
            <a:ext cx="4179281" cy="4503513"/>
          </a:xfrm>
        </p:spPr>
        <p:txBody>
          <a:bodyPr/>
          <a:lstStyle/>
          <a:p>
            <a:pPr algn="just">
              <a:spcAft>
                <a:spcPts val="800"/>
              </a:spcAft>
            </a:pPr>
            <a:r>
              <a:rPr lang="en-US" sz="1300" dirty="0">
                <a:solidFill>
                  <a:schemeClr val="tx1"/>
                </a:solidFill>
                <a:latin typeface="Helvetica" pitchFamily="2" charset="0"/>
                <a:cs typeface="Times New Roman"/>
              </a:rPr>
              <a:t>Your dog will have the following investigations (all minimally invasive and free of charge):</a:t>
            </a:r>
          </a:p>
          <a:p>
            <a:pPr marL="285750" indent="-285750" algn="just">
              <a:spcAft>
                <a:spcPts val="800"/>
              </a:spcAft>
              <a:buFont typeface="Wingdings" pitchFamily="2" charset="2"/>
              <a:buChar char="v"/>
            </a:pPr>
            <a:r>
              <a:rPr lang="en-US" sz="1300" b="0" dirty="0">
                <a:solidFill>
                  <a:schemeClr val="tx1"/>
                </a:solidFill>
                <a:latin typeface="Helvetica" pitchFamily="2" charset="0"/>
                <a:cs typeface="Times New Roman"/>
              </a:rPr>
              <a:t>Neurological assessment, collection of mouth swab for genetics, brain oxygenation assessment with sensors (NIRS) and collection of samples to check natural bacteria.</a:t>
            </a:r>
          </a:p>
          <a:p>
            <a:pPr marL="285750" indent="-285750" algn="just">
              <a:spcAft>
                <a:spcPts val="800"/>
              </a:spcAft>
              <a:buFont typeface="Wingdings" pitchFamily="2" charset="2"/>
              <a:buChar char="v"/>
            </a:pPr>
            <a:r>
              <a:rPr lang="en-US" sz="1300" b="0" dirty="0">
                <a:solidFill>
                  <a:schemeClr val="tx1"/>
                </a:solidFill>
                <a:latin typeface="Helvetica" pitchFamily="2" charset="0"/>
                <a:cs typeface="Times New Roman"/>
              </a:rPr>
              <a:t>If your dog needs BOAS surgery, optional investigations could include:</a:t>
            </a:r>
          </a:p>
          <a:p>
            <a:pPr marL="823913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Helvetica" pitchFamily="2" charset="0"/>
                <a:cs typeface="Times New Roman"/>
              </a:rPr>
              <a:t>Results from optional pre-anesthetic blood test</a:t>
            </a:r>
          </a:p>
          <a:p>
            <a:pPr marL="823913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latin typeface="Helvetica" pitchFamily="2" charset="0"/>
                <a:cs typeface="Times New Roman"/>
              </a:rPr>
              <a:t>Brain </a:t>
            </a:r>
            <a:r>
              <a:rPr lang="en-US" sz="1300">
                <a:latin typeface="Helvetica" pitchFamily="2" charset="0"/>
                <a:cs typeface="Times New Roman"/>
              </a:rPr>
              <a:t>wave measurement </a:t>
            </a:r>
            <a:r>
              <a:rPr lang="en-US" sz="1300" dirty="0">
                <a:latin typeface="Helvetica" pitchFamily="2" charset="0"/>
                <a:cs typeface="Times New Roman"/>
              </a:rPr>
              <a:t>(EEG) when asleep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23910F-455C-A540-AF75-C8EE71379764}"/>
              </a:ext>
            </a:extLst>
          </p:cNvPr>
          <p:cNvSpPr txBox="1"/>
          <p:nvPr/>
        </p:nvSpPr>
        <p:spPr>
          <a:xfrm>
            <a:off x="-26206" y="979377"/>
            <a:ext cx="2090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Helvetica" pitchFamily="2" charset="0"/>
              </a:rPr>
              <a:t>The Queen’s Veterinary School Hospital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/>
          <a:srcRect l="341" t="2908" b="330"/>
          <a:stretch/>
        </p:blipFill>
        <p:spPr bwMode="auto">
          <a:xfrm>
            <a:off x="6752089" y="81841"/>
            <a:ext cx="2317901" cy="16933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ueen's Veterinary School Hospital, QVSH - Home | Facebook">
            <a:extLst>
              <a:ext uri="{FF2B5EF4-FFF2-40B4-BE49-F238E27FC236}">
                <a16:creationId xmlns:a16="http://schemas.microsoft.com/office/drawing/2014/main" id="{98217B45-BF29-2348-9169-0829D7D7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5484" r="10826" b="7082"/>
          <a:stretch/>
        </p:blipFill>
        <p:spPr bwMode="auto">
          <a:xfrm>
            <a:off x="1933543" y="908496"/>
            <a:ext cx="909665" cy="101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dog being examined by a person&#10;&#10;Description automatically generated">
            <a:extLst>
              <a:ext uri="{FF2B5EF4-FFF2-40B4-BE49-F238E27FC236}">
                <a16:creationId xmlns:a16="http://schemas.microsoft.com/office/drawing/2014/main" id="{1ACCE630-2138-0E84-9A96-40423F87C8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95" r="30477" b="13042"/>
          <a:stretch/>
        </p:blipFill>
        <p:spPr>
          <a:xfrm rot="5400000">
            <a:off x="5430300" y="5022175"/>
            <a:ext cx="1442870" cy="1369367"/>
          </a:xfrm>
          <a:prstGeom prst="rect">
            <a:avLst/>
          </a:prstGeom>
        </p:spPr>
      </p:pic>
      <p:pic>
        <p:nvPicPr>
          <p:cNvPr id="17" name="Picture 16" descr="A dog lying on a green surface&#10;&#10;Description automatically generated">
            <a:extLst>
              <a:ext uri="{FF2B5EF4-FFF2-40B4-BE49-F238E27FC236}">
                <a16:creationId xmlns:a16="http://schemas.microsoft.com/office/drawing/2014/main" id="{FCC10DEA-C2AE-EEAA-FA98-A79C64A10F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64" r="15575" b="9494"/>
          <a:stretch/>
        </p:blipFill>
        <p:spPr>
          <a:xfrm rot="5400000">
            <a:off x="7523818" y="5110027"/>
            <a:ext cx="1445768" cy="12136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2D61A8-598C-6A46-4D34-A9A035794A11}"/>
              </a:ext>
            </a:extLst>
          </p:cNvPr>
          <p:cNvSpPr txBox="1"/>
          <p:nvPr/>
        </p:nvSpPr>
        <p:spPr>
          <a:xfrm>
            <a:off x="4790484" y="5152912"/>
            <a:ext cx="56471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NIRS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E651E7-8B2D-7CD2-F183-554E5B703E93}"/>
              </a:ext>
            </a:extLst>
          </p:cNvPr>
          <p:cNvSpPr txBox="1"/>
          <p:nvPr/>
        </p:nvSpPr>
        <p:spPr>
          <a:xfrm>
            <a:off x="6963294" y="5152912"/>
            <a:ext cx="56471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EEG </a:t>
            </a:r>
          </a:p>
        </p:txBody>
      </p:sp>
      <p:pic>
        <p:nvPicPr>
          <p:cNvPr id="21" name="Picture 20" descr="A person with short hair and a speech bubble&#10;&#10;Description automatically generated">
            <a:extLst>
              <a:ext uri="{FF2B5EF4-FFF2-40B4-BE49-F238E27FC236}">
                <a16:creationId xmlns:a16="http://schemas.microsoft.com/office/drawing/2014/main" id="{7C4109AA-8B6A-DDCB-6C1C-85710C4578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 trans="44000"/>
                    </a14:imgEffect>
                  </a14:imgLayer>
                </a14:imgProps>
              </a:ext>
            </a:extLst>
          </a:blip>
          <a:srcRect l="15983" t="5355" r="16640" b="6956"/>
          <a:stretch/>
        </p:blipFill>
        <p:spPr>
          <a:xfrm>
            <a:off x="251025" y="4092879"/>
            <a:ext cx="1197666" cy="110913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7CC19D-D608-351E-E15D-A2A69115AF9C}"/>
              </a:ext>
            </a:extLst>
          </p:cNvPr>
          <p:cNvSpPr txBox="1"/>
          <p:nvPr/>
        </p:nvSpPr>
        <p:spPr>
          <a:xfrm>
            <a:off x="1512717" y="4388037"/>
            <a:ext cx="2697801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en-US" sz="1300" b="0" dirty="0">
                <a:solidFill>
                  <a:schemeClr val="bg1"/>
                </a:solidFill>
                <a:latin typeface="Helvetica" pitchFamily="2" charset="0"/>
                <a:cs typeface="Times New Roman"/>
              </a:rPr>
              <a:t>Needs to be a pug, French bulldog </a:t>
            </a:r>
            <a:r>
              <a:rPr lang="en-US" sz="1300" dirty="0">
                <a:solidFill>
                  <a:schemeClr val="bg1"/>
                </a:solidFill>
                <a:latin typeface="Helvetica" pitchFamily="2" charset="0"/>
                <a:cs typeface="Times New Roman"/>
              </a:rPr>
              <a:t>or</a:t>
            </a:r>
            <a:r>
              <a:rPr lang="en-US" sz="1300" b="0" dirty="0">
                <a:solidFill>
                  <a:schemeClr val="bg1"/>
                </a:solidFill>
                <a:latin typeface="Helvetica" pitchFamily="2" charset="0"/>
                <a:cs typeface="Times New Roman"/>
              </a:rPr>
              <a:t> English bulldog</a:t>
            </a:r>
          </a:p>
          <a:p>
            <a:pPr marL="285750" indent="-285750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en-US" sz="1300" b="0" dirty="0">
                <a:solidFill>
                  <a:schemeClr val="bg1"/>
                </a:solidFill>
                <a:latin typeface="Helvetica" pitchFamily="2" charset="0"/>
                <a:cs typeface="Times New Roman"/>
              </a:rPr>
              <a:t>Has brain signs such as seizures </a:t>
            </a:r>
            <a:r>
              <a:rPr lang="en-US" sz="1300" dirty="0">
                <a:solidFill>
                  <a:schemeClr val="bg1"/>
                </a:solidFill>
                <a:latin typeface="Helvetica" pitchFamily="2" charset="0"/>
                <a:cs typeface="Times New Roman"/>
              </a:rPr>
              <a:t>or</a:t>
            </a:r>
            <a:r>
              <a:rPr lang="en-US" sz="1300" b="0" dirty="0">
                <a:solidFill>
                  <a:schemeClr val="bg1"/>
                </a:solidFill>
                <a:latin typeface="Helvetica" pitchFamily="2" charset="0"/>
                <a:cs typeface="Times New Roman"/>
              </a:rPr>
              <a:t> other ‘funny turns’</a:t>
            </a:r>
          </a:p>
          <a:p>
            <a:pPr marL="285750" indent="-285750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en-US" sz="1300" b="0" dirty="0">
                <a:solidFill>
                  <a:schemeClr val="bg1"/>
                </a:solidFill>
                <a:latin typeface="Helvetica" pitchFamily="2" charset="0"/>
                <a:cs typeface="Times New Roman"/>
              </a:rPr>
              <a:t>Known BOAS grade (this can also be done during the general evaluation of the dog)</a:t>
            </a:r>
          </a:p>
        </p:txBody>
      </p:sp>
    </p:spTree>
    <p:extLst>
      <p:ext uri="{BB962C8B-B14F-4D97-AF65-F5344CB8AC3E}">
        <p14:creationId xmlns:p14="http://schemas.microsoft.com/office/powerpoint/2010/main" val="1380134692"/>
      </p:ext>
    </p:extLst>
  </p:cSld>
  <p:clrMapOvr>
    <a:masterClrMapping/>
  </p:clrMapOvr>
</p:sld>
</file>

<file path=ppt/theme/theme1.xml><?xml version="1.0" encoding="utf-8"?>
<a:theme xmlns:a="http://schemas.openxmlformats.org/drawingml/2006/main" name="Cambridge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</TotalTime>
  <Words>212</Words>
  <Application>Microsoft Macintosh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Helvetica</vt:lpstr>
      <vt:lpstr>Wingdings</vt:lpstr>
      <vt:lpstr>Cambridge</vt:lpstr>
      <vt:lpstr>Uncovering the effect of BOAS in the brain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BOAS causing low oxygenation of the brain that leads to brain diseases?</dc:title>
  <dc:creator>Susana Monforte Monteiro</dc:creator>
  <cp:lastModifiedBy>S. Monforte-Monteiro</cp:lastModifiedBy>
  <cp:revision>19</cp:revision>
  <dcterms:created xsi:type="dcterms:W3CDTF">2021-11-30T10:47:57Z</dcterms:created>
  <dcterms:modified xsi:type="dcterms:W3CDTF">2024-08-03T08:21:39Z</dcterms:modified>
</cp:coreProperties>
</file>