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70" r:id="rId9"/>
    <p:sldId id="271" r:id="rId10"/>
    <p:sldId id="261" r:id="rId11"/>
    <p:sldId id="272" r:id="rId12"/>
    <p:sldId id="273" r:id="rId13"/>
    <p:sldId id="274" r:id="rId14"/>
    <p:sldId id="263" r:id="rId15"/>
    <p:sldId id="264" r:id="rId16"/>
    <p:sldId id="266" r:id="rId17"/>
    <p:sldId id="267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647C9-0477-544E-99EF-58A0767EF21A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8F3D0-D620-7343-9310-428C9660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8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 going to be addressing different remarks to different groups in the audience – bear</a:t>
            </a:r>
            <a:r>
              <a:rPr lang="en-US" baseline="0" dirty="0" smtClean="0"/>
              <a:t> with me – some of the advice applies to both sections.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8F3D0-D620-7343-9310-428C96608D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8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BBSRC DTP get extra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8F3D0-D620-7343-9310-428C96608D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58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927" indent="-2895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351" indent="-23167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692" indent="-23167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5032" indent="-23167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371" indent="-2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713" indent="-2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5054" indent="-2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8394" indent="-2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D7DB6B-02FB-416F-B577-3B0A8BF1FE21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How do I start?</a:t>
            </a:r>
          </a:p>
          <a:p>
            <a:pPr eaLnBrk="1" hangingPunct="1"/>
            <a:r>
              <a:rPr lang="en-GB" smtClean="0"/>
              <a:t>	Big psychological barrier. Write your materials and methods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927" indent="-2895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351" indent="-23167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692" indent="-23167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5032" indent="-23167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371" indent="-2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713" indent="-2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5054" indent="-2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8394" indent="-2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C855D4-F7E6-47F2-81AD-F79F534BD94F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How do I start?</a:t>
            </a:r>
          </a:p>
          <a:p>
            <a:pPr eaLnBrk="1" hangingPunct="1"/>
            <a:r>
              <a:rPr lang="en-GB" smtClean="0"/>
              <a:t>	Big psychological barrier. Write your materials and methods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927" indent="-2895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351" indent="-23167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692" indent="-23167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5032" indent="-23167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371" indent="-2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713" indent="-2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5054" indent="-2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8394" indent="-2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E93F0F-767B-4377-A3E8-A07D7986B8B4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Check the BoGS website!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927" indent="-2895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8351" indent="-23167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1692" indent="-23167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5032" indent="-23167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8371" indent="-2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1713" indent="-2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5054" indent="-2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8394" indent="-2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D42A6B-FF31-4184-8635-F5F80C41E6AC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 smtClean="0"/>
              <a:t>Documents are checked at submission – your dissertation cannot proceed to examination without receipt of all the required documents</a:t>
            </a:r>
          </a:p>
          <a:p>
            <a:r>
              <a:rPr lang="en-GB" dirty="0" smtClean="0"/>
              <a:t>You will receive a written acknowledgement of the receipt of your dissertation.</a:t>
            </a:r>
          </a:p>
          <a:p>
            <a:r>
              <a:rPr lang="en-GB" dirty="0" smtClean="0"/>
              <a:t>The acknowledgement provides further information of what happens next……</a:t>
            </a:r>
          </a:p>
          <a:p>
            <a:pPr eaLnBrk="1" hangingPunct="1"/>
            <a:r>
              <a:rPr lang="en-GB" dirty="0" smtClean="0"/>
              <a:t>Check the </a:t>
            </a:r>
            <a:r>
              <a:rPr lang="en-GB" dirty="0" err="1" smtClean="0"/>
              <a:t>BoGS</a:t>
            </a:r>
            <a:r>
              <a:rPr lang="en-GB" dirty="0" smtClean="0"/>
              <a:t> website!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E0B-63DF-EA41-97B3-026FDAAD41A9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C79E-2B03-8C46-BE00-2D09BBD4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1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E0B-63DF-EA41-97B3-026FDAAD41A9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C79E-2B03-8C46-BE00-2D09BBD4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0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E0B-63DF-EA41-97B3-026FDAAD41A9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C79E-2B03-8C46-BE00-2D09BBD4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E0B-63DF-EA41-97B3-026FDAAD41A9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C79E-2B03-8C46-BE00-2D09BBD4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7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E0B-63DF-EA41-97B3-026FDAAD41A9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C79E-2B03-8C46-BE00-2D09BBD4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0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E0B-63DF-EA41-97B3-026FDAAD41A9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C79E-2B03-8C46-BE00-2D09BBD4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3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E0B-63DF-EA41-97B3-026FDAAD41A9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C79E-2B03-8C46-BE00-2D09BBD4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3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E0B-63DF-EA41-97B3-026FDAAD41A9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C79E-2B03-8C46-BE00-2D09BBD4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E0B-63DF-EA41-97B3-026FDAAD41A9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C79E-2B03-8C46-BE00-2D09BBD4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E0B-63DF-EA41-97B3-026FDAAD41A9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C79E-2B03-8C46-BE00-2D09BBD4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9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E0B-63DF-EA41-97B3-026FDAAD41A9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C79E-2B03-8C46-BE00-2D09BBD4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C1E0B-63DF-EA41-97B3-026FDAAD41A9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C79E-2B03-8C46-BE00-2D09BBD4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2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.cam.ac.uk/students/studentregistry/exams/submission/phd/format.html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196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First year reports, MPhils and PhD theses: formalities of submission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3620"/>
            <a:ext cx="6400800" cy="99517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David Sargan: June 2016</a:t>
            </a:r>
          </a:p>
          <a:p>
            <a:r>
              <a:rPr lang="en-US" dirty="0" smtClean="0"/>
              <a:t>with thanks to  Sarah Pickard (registry)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9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MPhil and PhD – preliminaries to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Selection of examiners</a:t>
            </a:r>
          </a:p>
          <a:p>
            <a:pPr lvl="1"/>
            <a:r>
              <a:rPr lang="en-US" sz="2400" dirty="0" smtClean="0"/>
              <a:t>A couple of months before submission</a:t>
            </a:r>
          </a:p>
          <a:p>
            <a:pPr lvl="1"/>
            <a:r>
              <a:rPr lang="en-US" sz="2400" dirty="0" smtClean="0"/>
              <a:t>Normally one internal to University (outside </a:t>
            </a:r>
            <a:r>
              <a:rPr lang="en-US" sz="2400" dirty="0" err="1" smtClean="0"/>
              <a:t>Dept</a:t>
            </a:r>
            <a:r>
              <a:rPr lang="en-US" sz="2400" dirty="0" smtClean="0"/>
              <a:t>) and one external.</a:t>
            </a:r>
          </a:p>
          <a:p>
            <a:pPr lvl="1"/>
            <a:r>
              <a:rPr lang="en-US" sz="2400" dirty="0" smtClean="0"/>
              <a:t>Decision on who is appropriate is </a:t>
            </a:r>
            <a:r>
              <a:rPr lang="en-US" sz="2400" dirty="0" err="1" smtClean="0"/>
              <a:t>HoD</a:t>
            </a:r>
            <a:r>
              <a:rPr lang="en-US" sz="2400" dirty="0" smtClean="0"/>
              <a:t> responsibility, but…</a:t>
            </a:r>
          </a:p>
          <a:p>
            <a:r>
              <a:rPr lang="en-US" sz="2800" dirty="0" smtClean="0"/>
              <a:t>A summary is required</a:t>
            </a:r>
          </a:p>
          <a:p>
            <a:pPr lvl="1"/>
            <a:r>
              <a:rPr lang="en-US" sz="2400" dirty="0" smtClean="0"/>
              <a:t>One page A4 double spaced</a:t>
            </a:r>
          </a:p>
          <a:p>
            <a:pPr lvl="1"/>
            <a:r>
              <a:rPr lang="en-US" sz="2400" dirty="0" smtClean="0"/>
              <a:t>Sent to examiners on appointment </a:t>
            </a:r>
          </a:p>
        </p:txBody>
      </p:sp>
    </p:spTree>
    <p:extLst>
      <p:ext uri="{BB962C8B-B14F-4D97-AF65-F5344CB8AC3E}">
        <p14:creationId xmlns:p14="http://schemas.microsoft.com/office/powerpoint/2010/main" val="2019839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Submitting and examination (PhD or MSc or MPhil/</a:t>
            </a:r>
            <a:r>
              <a:rPr lang="en-GB" dirty="0" err="1" smtClean="0"/>
              <a:t>MRes</a:t>
            </a:r>
            <a:r>
              <a:rPr lang="en-GB" dirty="0" smtClean="0"/>
              <a:t>)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179388" y="2708275"/>
            <a:ext cx="1511300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776"/>
            <a:ext cx="87851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95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1" y="1340767"/>
            <a:ext cx="8964489" cy="516751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b="1" dirty="0" smtClean="0"/>
              <a:t>Word limits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MPhil:  20,000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PhD: 60,000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Can extend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Excludes references, appendices, contents </a:t>
            </a:r>
            <a:r>
              <a:rPr lang="en-GB" sz="2000" dirty="0" err="1" smtClean="0"/>
              <a:t>etc</a:t>
            </a:r>
            <a:endParaRPr lang="en-GB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GB" sz="2400" b="1" dirty="0" smtClean="0"/>
              <a:t>Style &amp; format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Double-sided printing is okay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Submitting a soft-bound </a:t>
            </a:r>
            <a:r>
              <a:rPr lang="en-GB" sz="2400" dirty="0" smtClean="0"/>
              <a:t>dissertation is not a </a:t>
            </a:r>
            <a:r>
              <a:rPr lang="en-GB" sz="2400" dirty="0"/>
              <a:t>means of submitting a </a:t>
            </a:r>
            <a:r>
              <a:rPr lang="en-GB" sz="2400" dirty="0" smtClean="0"/>
              <a:t>provisional version</a:t>
            </a:r>
            <a:r>
              <a:rPr lang="en-GB" sz="24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One-and-a-half spaced type. Minimum font size for text is 11pt (12pt is preferred)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400" b="1" dirty="0" smtClean="0"/>
              <a:t>Binding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Two bound copies, hard bound or soft bound.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www.admin.cam.ac.uk/students/studentregistry/exams/submission/phd/format.html</a:t>
            </a:r>
            <a:endParaRPr lang="en-GB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1600" dirty="0"/>
          </a:p>
        </p:txBody>
      </p:sp>
      <p:pic>
        <p:nvPicPr>
          <p:cNvPr id="24579" name="Picture 5" descr="the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666" y="1484313"/>
            <a:ext cx="2329334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6"/>
          <p:cNvSpPr>
            <a:spLocks noGrp="1" noChangeArrowheads="1"/>
          </p:cNvSpPr>
          <p:nvPr>
            <p:ph type="title"/>
          </p:nvPr>
        </p:nvSpPr>
        <p:spPr>
          <a:xfrm>
            <a:off x="456456" y="404664"/>
            <a:ext cx="8394817" cy="4238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dirty="0" smtClean="0"/>
              <a:t>Ready for binding: format and style</a:t>
            </a:r>
          </a:p>
        </p:txBody>
      </p:sp>
    </p:spTree>
    <p:extLst>
      <p:ext uri="{BB962C8B-B14F-4D97-AF65-F5344CB8AC3E}">
        <p14:creationId xmlns:p14="http://schemas.microsoft.com/office/powerpoint/2010/main" val="372003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72" y="476671"/>
            <a:ext cx="6889659" cy="594813"/>
          </a:xfrm>
        </p:spPr>
        <p:txBody>
          <a:bodyPr>
            <a:noAutofit/>
          </a:bodyPr>
          <a:lstStyle/>
          <a:p>
            <a:r>
              <a:rPr lang="en-GB" sz="3200" dirty="0" smtClean="0"/>
              <a:t>What do I need to submit – It’s all on the Student Registry Website……..</a:t>
            </a:r>
            <a:endParaRPr lang="en-GB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4922"/>
            <a:ext cx="8784975" cy="464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340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410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Submitting your dissertation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5832475" cy="406717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en-GB" sz="2800" smtClean="0"/>
              <a:t>Go to the BGS (4 Mill Lane)</a:t>
            </a:r>
          </a:p>
          <a:p>
            <a:pPr eaLnBrk="1" hangingPunct="1">
              <a:buFontTx/>
              <a:buNone/>
            </a:pPr>
            <a:r>
              <a:rPr lang="en-GB" smtClean="0"/>
              <a:t>Office hours</a:t>
            </a:r>
          </a:p>
          <a:p>
            <a:pPr eaLnBrk="1" hangingPunct="1"/>
            <a:r>
              <a:rPr lang="en-GB" smtClean="0"/>
              <a:t>10.00 -16.00 Monday-Friday</a:t>
            </a:r>
          </a:p>
          <a:p>
            <a:pPr eaLnBrk="1" hangingPunct="1"/>
            <a:r>
              <a:rPr lang="en-GB" smtClean="0"/>
              <a:t>except Public Holidays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r>
              <a:rPr lang="en-GB" smtClean="0"/>
              <a:t>Outside these hours use the big brass letter box to the right of the red front door (put your dissertations in a big envelope first !!)</a:t>
            </a:r>
          </a:p>
          <a:p>
            <a:pPr eaLnBrk="1" hangingPunct="1">
              <a:buFontTx/>
              <a:buNone/>
            </a:pPr>
            <a:endParaRPr lang="en-GB" smtClean="0"/>
          </a:p>
        </p:txBody>
      </p:sp>
      <p:pic>
        <p:nvPicPr>
          <p:cNvPr id="31748" name="Picture 5" descr="gradst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10"/>
            <a:ext cx="9144000" cy="677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0" y="0"/>
            <a:ext cx="3529013" cy="1341438"/>
          </a:xfrm>
          <a:prstGeom prst="rect">
            <a:avLst/>
          </a:prstGeom>
          <a:solidFill>
            <a:srgbClr val="FF00FF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Go to the </a:t>
            </a:r>
            <a:endParaRPr lang="en-GB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Student </a:t>
            </a:r>
            <a:r>
              <a:rPr lang="en-GB" sz="2000" b="1" dirty="0" err="1" smtClean="0">
                <a:solidFill>
                  <a:schemeClr val="bg1"/>
                </a:solidFill>
              </a:rPr>
              <a:t>Regsitary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endParaRPr lang="en-GB" sz="2000" b="1" dirty="0">
              <a:solidFill>
                <a:schemeClr val="bg1"/>
              </a:solidFill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(4 Mill Lane)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4911725"/>
            <a:ext cx="2879725" cy="1946275"/>
          </a:xfrm>
          <a:prstGeom prst="rect">
            <a:avLst/>
          </a:prstGeom>
          <a:solidFill>
            <a:srgbClr val="FF00FF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Office hours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09.00 </a:t>
            </a:r>
            <a:r>
              <a:rPr lang="en-GB" sz="2400" b="1" dirty="0">
                <a:solidFill>
                  <a:schemeClr val="bg1"/>
                </a:solidFill>
              </a:rPr>
              <a:t>-</a:t>
            </a:r>
            <a:r>
              <a:rPr lang="en-GB" sz="2400" b="1" dirty="0" smtClean="0">
                <a:solidFill>
                  <a:schemeClr val="bg1"/>
                </a:solidFill>
              </a:rPr>
              <a:t>17.00 </a:t>
            </a:r>
            <a:endParaRPr lang="en-GB" sz="2400" b="1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Monday-Friday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except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Public Holidays</a:t>
            </a:r>
            <a:endParaRPr lang="en-GB" sz="2400" b="1" dirty="0">
              <a:solidFill>
                <a:srgbClr val="000910"/>
              </a:solidFill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6119813" y="0"/>
            <a:ext cx="3024187" cy="1511300"/>
          </a:xfrm>
          <a:prstGeom prst="rect">
            <a:avLst/>
          </a:prstGeom>
          <a:solidFill>
            <a:srgbClr val="FF00FF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Outside these hours</a:t>
            </a:r>
          </a:p>
          <a:p>
            <a:pPr algn="ctr"/>
            <a:r>
              <a:rPr lang="en-GB" sz="2400" b="1">
                <a:solidFill>
                  <a:schemeClr val="bg1"/>
                </a:solidFill>
              </a:rPr>
              <a:t> use the big brass </a:t>
            </a:r>
          </a:p>
          <a:p>
            <a:pPr algn="ctr"/>
            <a:r>
              <a:rPr lang="en-GB" sz="2400" b="1">
                <a:solidFill>
                  <a:schemeClr val="bg1"/>
                </a:solidFill>
              </a:rPr>
              <a:t>letter box</a:t>
            </a: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5508625" y="5273675"/>
            <a:ext cx="3635375" cy="1584325"/>
          </a:xfrm>
          <a:prstGeom prst="rect">
            <a:avLst/>
          </a:prstGeom>
          <a:solidFill>
            <a:srgbClr val="FF00FF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to the right of the </a:t>
            </a:r>
          </a:p>
          <a:p>
            <a:pPr algn="ctr"/>
            <a:r>
              <a:rPr lang="en-GB" sz="2400" b="1">
                <a:solidFill>
                  <a:schemeClr val="bg1"/>
                </a:solidFill>
              </a:rPr>
              <a:t>red front door</a:t>
            </a:r>
          </a:p>
          <a:p>
            <a:pPr algn="ctr"/>
            <a:r>
              <a:rPr lang="en-GB" sz="2400" b="1">
                <a:solidFill>
                  <a:schemeClr val="bg1"/>
                </a:solidFill>
              </a:rPr>
              <a:t> (put your dissertations </a:t>
            </a:r>
          </a:p>
          <a:p>
            <a:pPr algn="ctr"/>
            <a:r>
              <a:rPr lang="en-GB" sz="2400" b="1">
                <a:solidFill>
                  <a:schemeClr val="bg1"/>
                </a:solidFill>
              </a:rPr>
              <a:t>in a big envelope first!!)</a:t>
            </a:r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>
            <a:off x="7667625" y="1557338"/>
            <a:ext cx="360363" cy="1511300"/>
          </a:xfrm>
          <a:prstGeom prst="line">
            <a:avLst/>
          </a:prstGeom>
          <a:noFill/>
          <a:ln w="76200">
            <a:solidFill>
              <a:srgbClr val="003E7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7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 animBg="1"/>
      <p:bldP spid="87047" grpId="0" animBg="1"/>
      <p:bldP spid="87048" grpId="0" animBg="1"/>
      <p:bldP spid="87049" grpId="0" animBg="1"/>
      <p:bldP spid="870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th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973" y="1904869"/>
            <a:ext cx="29781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When submitting your dissertation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060" y="1411499"/>
            <a:ext cx="8374063" cy="482453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Take with you: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n-GB" sz="2400" dirty="0" smtClean="0"/>
              <a:t>	Dissertation (two copies)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n-GB" sz="2400" dirty="0" smtClean="0"/>
              <a:t>	Title page (two loose copies)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n-GB" sz="2400" dirty="0" smtClean="0"/>
              <a:t>	Summary/abstract (three loose copies)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n-GB" sz="2400" dirty="0" smtClean="0"/>
              <a:t>	Deposit and Copying of Dissertation Declaration Form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n-GB" sz="2400" dirty="0" smtClean="0"/>
              <a:t>	Signed Declaration of your own work/word count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en-GB" sz="2400" dirty="0" smtClean="0"/>
              <a:t>	Addresses for Examination Purposes Form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2400" dirty="0" smtClean="0"/>
              <a:t>(If you go in office hours, the Student Registry staff will supply any missing forms</a:t>
            </a:r>
            <a:r>
              <a:rPr lang="en-GB" sz="2400" dirty="0"/>
              <a:t>) 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GB" sz="16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GB" sz="1600" dirty="0" smtClean="0"/>
              <a:t>http</a:t>
            </a:r>
            <a:r>
              <a:rPr lang="en-GB" sz="1600" dirty="0"/>
              <a:t>://www.admin.cam.ac.uk/students/studentregistry/exams/submission/phd/submitting.html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5381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next……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2116568"/>
            <a:ext cx="8374063" cy="390472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Your CamSIS record is updated to record submission</a:t>
            </a:r>
          </a:p>
          <a:p>
            <a:r>
              <a:rPr lang="en-GB" sz="2800" dirty="0" smtClean="0"/>
              <a:t>Copies of your dissertation go via </a:t>
            </a:r>
            <a:r>
              <a:rPr lang="en-GB" sz="2800" dirty="0"/>
              <a:t>your Degree Committee </a:t>
            </a:r>
            <a:r>
              <a:rPr lang="en-GB" sz="2800" dirty="0" smtClean="0"/>
              <a:t>to </a:t>
            </a:r>
            <a:r>
              <a:rPr lang="en-GB" sz="2800" dirty="0"/>
              <a:t>your appointed </a:t>
            </a:r>
            <a:r>
              <a:rPr lang="en-GB" sz="2800" dirty="0" smtClean="0"/>
              <a:t>Examiners</a:t>
            </a:r>
            <a:endParaRPr lang="en-GB" sz="2800" dirty="0"/>
          </a:p>
          <a:p>
            <a:r>
              <a:rPr lang="en-GB" sz="2800" dirty="0"/>
              <a:t>You will be notified of the date of your </a:t>
            </a:r>
            <a:r>
              <a:rPr lang="en-GB" sz="2800" dirty="0" smtClean="0"/>
              <a:t>viva and other information about your examination, usually by the </a:t>
            </a:r>
            <a:r>
              <a:rPr lang="en-GB" sz="2800" dirty="0"/>
              <a:t>Internal Examiner. </a:t>
            </a:r>
            <a:endParaRPr lang="en-GB" sz="2800" dirty="0" smtClean="0"/>
          </a:p>
          <a:p>
            <a:r>
              <a:rPr lang="en-GB" sz="2800" dirty="0" smtClean="0"/>
              <a:t>If in doubt check with the Degree Committee</a:t>
            </a:r>
          </a:p>
          <a:p>
            <a:endParaRPr lang="en-GB" dirty="0" smtClean="0"/>
          </a:p>
          <a:p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862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Finally……..Graduation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4" y="1708149"/>
            <a:ext cx="4907906" cy="4681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Your College will manage this – talk to them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When will this be? Dates are published or your College can </a:t>
            </a:r>
            <a:r>
              <a:rPr lang="en-GB" sz="2400" dirty="0"/>
              <a:t>advise </a:t>
            </a:r>
            <a:r>
              <a:rPr lang="en-GB" sz="2400" dirty="0" smtClean="0"/>
              <a:t>you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You </a:t>
            </a:r>
            <a:r>
              <a:rPr lang="en-GB" sz="2400" dirty="0"/>
              <a:t>must graduate in order to </a:t>
            </a:r>
            <a:r>
              <a:rPr lang="en-GB" sz="2400" i="1" dirty="0"/>
              <a:t>become </a:t>
            </a:r>
            <a:r>
              <a:rPr lang="en-GB" sz="2400" dirty="0"/>
              <a:t>a Doctor of Philosophy </a:t>
            </a:r>
            <a:r>
              <a:rPr lang="en-GB" sz="1800" dirty="0"/>
              <a:t>(this does not happen on approval for the Degree by the Board)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But not necessarily in person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</p:txBody>
      </p:sp>
      <p:pic>
        <p:nvPicPr>
          <p:cNvPr id="36868" name="Picture 7" descr="ma gradu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700213"/>
            <a:ext cx="307084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27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" y="274638"/>
            <a:ext cx="871101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year assessment – what is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7986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Assessment process requires a written report </a:t>
            </a:r>
          </a:p>
          <a:p>
            <a:pPr lvl="1"/>
            <a:r>
              <a:rPr lang="en-US" sz="2400" dirty="0" smtClean="0"/>
              <a:t>form is of extended scientific paper</a:t>
            </a:r>
          </a:p>
          <a:p>
            <a:pPr lvl="2"/>
            <a:r>
              <a:rPr lang="en-US" sz="2000" dirty="0" smtClean="0"/>
              <a:t>an </a:t>
            </a:r>
            <a:r>
              <a:rPr lang="en-US" sz="2000" dirty="0" err="1" smtClean="0"/>
              <a:t>introduction:states</a:t>
            </a:r>
            <a:r>
              <a:rPr lang="en-US" sz="2000" dirty="0" smtClean="0"/>
              <a:t> area of work with condensed literature review</a:t>
            </a:r>
          </a:p>
          <a:p>
            <a:pPr lvl="3"/>
            <a:r>
              <a:rPr lang="en-US" sz="1600" dirty="0" smtClean="0"/>
              <a:t>aims</a:t>
            </a:r>
          </a:p>
          <a:p>
            <a:pPr lvl="2"/>
            <a:r>
              <a:rPr lang="en-US" sz="2000" dirty="0" smtClean="0"/>
              <a:t>materials and methods</a:t>
            </a:r>
          </a:p>
          <a:p>
            <a:pPr lvl="2"/>
            <a:r>
              <a:rPr lang="en-US" sz="2000" dirty="0" smtClean="0"/>
              <a:t>results – may be extensive or less so</a:t>
            </a:r>
          </a:p>
          <a:p>
            <a:pPr lvl="2"/>
            <a:r>
              <a:rPr lang="en-US" sz="2000" dirty="0" smtClean="0"/>
              <a:t>discussion – including objectives and timescales</a:t>
            </a:r>
          </a:p>
          <a:p>
            <a:pPr lvl="1"/>
            <a:r>
              <a:rPr lang="en-US" sz="2400" dirty="0" smtClean="0"/>
              <a:t>length </a:t>
            </a:r>
          </a:p>
          <a:p>
            <a:pPr lvl="2">
              <a:lnSpc>
                <a:spcPts val="2400"/>
              </a:lnSpc>
            </a:pPr>
            <a:r>
              <a:rPr lang="en-US" sz="2000" dirty="0" smtClean="0"/>
              <a:t>varies  in different departments: </a:t>
            </a:r>
            <a:r>
              <a:rPr lang="en-US" sz="2000" dirty="0" err="1" smtClean="0"/>
              <a:t>VetMed</a:t>
            </a:r>
            <a:r>
              <a:rPr lang="en-US" sz="2000" dirty="0" smtClean="0"/>
              <a:t> keeps it short. 8000 words maximum</a:t>
            </a:r>
          </a:p>
          <a:p>
            <a:pPr lvl="2">
              <a:lnSpc>
                <a:spcPts val="2400"/>
              </a:lnSpc>
            </a:pPr>
            <a:r>
              <a:rPr lang="en-US" sz="2000" dirty="0" smtClean="0"/>
              <a:t>some </a:t>
            </a:r>
            <a:r>
              <a:rPr lang="en-US" sz="2000" dirty="0" err="1" smtClean="0"/>
              <a:t>Depts</a:t>
            </a:r>
            <a:r>
              <a:rPr lang="en-US" sz="2000" dirty="0" smtClean="0"/>
              <a:t> also ask for a talk as a formal part of assessment</a:t>
            </a:r>
          </a:p>
          <a:p>
            <a:pPr lvl="3">
              <a:lnSpc>
                <a:spcPts val="2400"/>
              </a:lnSpc>
            </a:pPr>
            <a:r>
              <a:rPr lang="en-US" sz="1600" dirty="0" smtClean="0"/>
              <a:t>we ask for a talk and/or poster at other times – not a formal part of assessment</a:t>
            </a:r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3307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First Year Assessment: when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Hand-in date also varies between Departments</a:t>
            </a:r>
          </a:p>
          <a:p>
            <a:r>
              <a:rPr lang="en-US" sz="2400" dirty="0" smtClean="0"/>
              <a:t>Most (including </a:t>
            </a:r>
            <a:r>
              <a:rPr lang="en-US" sz="2400" dirty="0" err="1" smtClean="0"/>
              <a:t>VetMed</a:t>
            </a:r>
            <a:r>
              <a:rPr lang="en-US" sz="2400" dirty="0" smtClean="0"/>
              <a:t>) but not all suggest end of tenth month of first year: </a:t>
            </a:r>
          </a:p>
          <a:p>
            <a:pPr lvl="1"/>
            <a:r>
              <a:rPr lang="en-US" sz="2000" dirty="0" smtClean="0"/>
              <a:t>i.e. end of July for Oct  starts, end of Oct for Jan starts, end of Jan for  April starts</a:t>
            </a:r>
          </a:p>
          <a:p>
            <a:r>
              <a:rPr lang="en-US" sz="2400" dirty="0" smtClean="0"/>
              <a:t>If you collected &amp; analysed data as you went this short report should not take long to write.</a:t>
            </a:r>
          </a:p>
          <a:p>
            <a:pPr lvl="1"/>
            <a:r>
              <a:rPr lang="en-US" sz="2000" dirty="0" smtClean="0"/>
              <a:t>do not let it dominate your </a:t>
            </a:r>
            <a:r>
              <a:rPr lang="en-US" sz="2000" dirty="0" err="1" smtClean="0"/>
              <a:t>programme</a:t>
            </a:r>
            <a:endParaRPr lang="en-US" sz="2000" dirty="0" smtClean="0"/>
          </a:p>
          <a:p>
            <a:pPr lvl="1"/>
            <a:r>
              <a:rPr lang="en-US" sz="2000" dirty="0" smtClean="0"/>
              <a:t>writing the first draft should not take more than two-three weeks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353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Year Assessment: when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Before you write, discuss with your supervisor</a:t>
            </a:r>
          </a:p>
          <a:p>
            <a:pPr lvl="1"/>
            <a:r>
              <a:rPr lang="en-US" sz="2000" dirty="0" smtClean="0"/>
              <a:t>find two assessors. They may be internal to the </a:t>
            </a:r>
            <a:r>
              <a:rPr lang="en-US" sz="2000" dirty="0" err="1" smtClean="0"/>
              <a:t>Dept</a:t>
            </a:r>
            <a:r>
              <a:rPr lang="en-US" sz="2000" dirty="0" smtClean="0"/>
              <a:t> but should not be connected closely with the project</a:t>
            </a:r>
          </a:p>
          <a:p>
            <a:pPr lvl="2"/>
            <a:r>
              <a:rPr lang="en-US" sz="1600" dirty="0" smtClean="0"/>
              <a:t>make sure they are available in the two-three weeks after you expect to hand in </a:t>
            </a:r>
          </a:p>
          <a:p>
            <a:pPr lvl="1"/>
            <a:r>
              <a:rPr lang="en-US" sz="2000" dirty="0" smtClean="0"/>
              <a:t>discuss a plan of what will be in the report </a:t>
            </a:r>
          </a:p>
          <a:p>
            <a:pPr lvl="1"/>
            <a:r>
              <a:rPr lang="en-US" sz="2000" dirty="0" smtClean="0"/>
              <a:t>make sure your supervisor is primed to read a draft and return it to you quickly</a:t>
            </a:r>
          </a:p>
          <a:p>
            <a:pPr lvl="1"/>
            <a:r>
              <a:rPr lang="en-US" sz="2000" dirty="0" smtClean="0"/>
              <a:t>nevertheless allow time for this and the resulting corrections</a:t>
            </a:r>
          </a:p>
          <a:p>
            <a:r>
              <a:rPr lang="en-US" sz="2400" dirty="0" smtClean="0"/>
              <a:t>When you are satisfied with the report, make three copies</a:t>
            </a:r>
          </a:p>
          <a:p>
            <a:pPr lvl="1"/>
            <a:r>
              <a:rPr lang="en-US" sz="2000" dirty="0" smtClean="0"/>
              <a:t>retain one, give the other two directly to the assessors </a:t>
            </a:r>
          </a:p>
          <a:p>
            <a:pPr lvl="1"/>
            <a:r>
              <a:rPr lang="en-US" sz="2000" dirty="0" smtClean="0"/>
              <a:t>remind them that they need to be available to assess you in the next few weeks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5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year assessment: the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Assessment takes the form of a viva-voce interview lasting ±1 - 1.5h</a:t>
            </a:r>
          </a:p>
          <a:p>
            <a:r>
              <a:rPr lang="en-US" sz="2400" dirty="0" smtClean="0"/>
              <a:t>Assessors write a joint report which they copy to supervisor and graduate office</a:t>
            </a:r>
          </a:p>
          <a:p>
            <a:pPr lvl="1"/>
            <a:r>
              <a:rPr lang="en-US" sz="2000" dirty="0" smtClean="0"/>
              <a:t>This includes recommendation for progression, re-assessment or failure </a:t>
            </a:r>
          </a:p>
          <a:p>
            <a:pPr lvl="1"/>
            <a:r>
              <a:rPr lang="en-US" sz="2000" dirty="0" smtClean="0"/>
              <a:t>Recommendation for re-assessment usually allows one term to resubmit</a:t>
            </a:r>
          </a:p>
          <a:p>
            <a:pPr lvl="1"/>
            <a:r>
              <a:rPr lang="en-US" sz="2000" dirty="0" smtClean="0"/>
              <a:t>Recommendation to failure is unusual</a:t>
            </a:r>
          </a:p>
          <a:p>
            <a:pPr lvl="1"/>
            <a:r>
              <a:rPr lang="en-US" sz="2000" dirty="0" smtClean="0"/>
              <a:t>When it occurs candidate is usually invited to write up and submit thesis for MPhil</a:t>
            </a:r>
          </a:p>
          <a:p>
            <a:r>
              <a:rPr lang="en-US" sz="2400" dirty="0" smtClean="0"/>
              <a:t>Supervisor writes a progress report and their own recommendation. </a:t>
            </a:r>
          </a:p>
          <a:p>
            <a:r>
              <a:rPr lang="en-US" sz="2400" dirty="0" smtClean="0"/>
              <a:t>Departmental Graduate  Committee reviews reports</a:t>
            </a:r>
          </a:p>
          <a:p>
            <a:r>
              <a:rPr lang="en-US" sz="2400" dirty="0" smtClean="0"/>
              <a:t>If there is a difference between recommendations DGC makes a decision in consultation with supervisor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590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MPhil  and PhD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1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MPhil: minimum three terms in residence</a:t>
            </a:r>
          </a:p>
          <a:p>
            <a:pPr lvl="1"/>
            <a:r>
              <a:rPr lang="en-US" sz="2400" dirty="0" smtClean="0"/>
              <a:t>course  one “</a:t>
            </a:r>
            <a:r>
              <a:rPr lang="en-US" sz="2400" dirty="0" err="1" smtClean="0"/>
              <a:t>academical</a:t>
            </a:r>
            <a:r>
              <a:rPr lang="en-US" sz="2400" dirty="0" smtClean="0"/>
              <a:t>” year</a:t>
            </a:r>
          </a:p>
          <a:p>
            <a:pPr lvl="1"/>
            <a:r>
              <a:rPr lang="en-US" sz="2400" dirty="0" smtClean="0"/>
              <a:t>We recommend you hand in by end July, but formal position allows student until end August</a:t>
            </a:r>
          </a:p>
          <a:p>
            <a:pPr lvl="1"/>
            <a:r>
              <a:rPr lang="en-US" sz="2400" dirty="0"/>
              <a:t>MPhil: minimum three terms in residence</a:t>
            </a:r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068670"/>
            <a:ext cx="843376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PhD: Minimum 9 and maximum 12 terms full time</a:t>
            </a:r>
            <a:endParaRPr lang="en-US" sz="28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Time is measured from start of probationary PhD, except for those BBSRC students who did </a:t>
            </a:r>
            <a:r>
              <a:rPr lang="en-US" sz="2400" dirty="0" err="1" smtClean="0"/>
              <a:t>MRes</a:t>
            </a: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You must submit by end of term twelve, or be removed from the register.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1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398463"/>
            <a:ext cx="8375650" cy="582612"/>
          </a:xfrm>
        </p:spPr>
        <p:txBody>
          <a:bodyPr/>
          <a:lstStyle/>
          <a:p>
            <a:pPr eaLnBrk="1" hangingPunct="1"/>
            <a:r>
              <a:rPr lang="en-GB" sz="2400" dirty="0" smtClean="0"/>
              <a:t>Know your CamSIS self-service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747838"/>
            <a:ext cx="8620125" cy="420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45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300" dirty="0" smtClean="0">
                <a:solidFill>
                  <a:srgbClr val="FF0000"/>
                </a:solidFill>
              </a:rPr>
              <a:t>Help, I’m going to overrun !</a:t>
            </a:r>
            <a:br>
              <a:rPr lang="en-GB" sz="4300" dirty="0" smtClean="0">
                <a:solidFill>
                  <a:srgbClr val="FF0000"/>
                </a:solidFill>
              </a:rPr>
            </a:br>
            <a:endParaRPr lang="en-GB" sz="4300" dirty="0" smtClean="0">
              <a:solidFill>
                <a:srgbClr val="FF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435975" cy="40671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79512" y="1412875"/>
            <a:ext cx="8582025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dirty="0" smtClean="0"/>
              <a:t>In </a:t>
            </a:r>
            <a:r>
              <a:rPr lang="en-GB" sz="2000" dirty="0"/>
              <a:t>consultation with your Degree </a:t>
            </a:r>
            <a:r>
              <a:rPr lang="en-GB" sz="2000" dirty="0" smtClean="0"/>
              <a:t>Committee/Department, the Student Registry, will consider </a:t>
            </a:r>
            <a:r>
              <a:rPr lang="en-GB" sz="2000" b="1" dirty="0" smtClean="0"/>
              <a:t>removing </a:t>
            </a:r>
            <a:r>
              <a:rPr lang="en-GB" sz="2000" b="1" dirty="0"/>
              <a:t>you from the register</a:t>
            </a:r>
            <a:r>
              <a:rPr lang="en-GB" sz="2000" dirty="0"/>
              <a:t> </a:t>
            </a:r>
            <a:r>
              <a:rPr lang="en-GB" sz="2000" dirty="0" smtClean="0"/>
              <a:t>of Graduate Students after </a:t>
            </a:r>
            <a:r>
              <a:rPr lang="en-GB" sz="2000" dirty="0"/>
              <a:t>4 years if you don’t submit or have </a:t>
            </a:r>
            <a:r>
              <a:rPr lang="en-GB" sz="2000" b="1" i="1" dirty="0" smtClean="0"/>
              <a:t>good </a:t>
            </a:r>
            <a:r>
              <a:rPr lang="en-GB" sz="2000" b="1" i="1" dirty="0"/>
              <a:t>reason</a:t>
            </a:r>
            <a:r>
              <a:rPr lang="en-GB" sz="2000" dirty="0"/>
              <a:t> </a:t>
            </a:r>
            <a:r>
              <a:rPr lang="en-GB" sz="2000" dirty="0" smtClean="0"/>
              <a:t>for – and have applied and had an extension agreed by the Student Registry in advance of your end date.</a:t>
            </a:r>
          </a:p>
          <a:p>
            <a:pPr eaLnBrk="1" hangingPunct="1"/>
            <a:endParaRPr lang="en-GB" sz="2000" dirty="0"/>
          </a:p>
          <a:p>
            <a:pPr eaLnBrk="1" hangingPunct="1"/>
            <a:r>
              <a:rPr lang="en-GB" sz="2000" b="1" dirty="0">
                <a:solidFill>
                  <a:srgbClr val="FF0000"/>
                </a:solidFill>
              </a:rPr>
              <a:t>If you are not registered there are implications</a:t>
            </a:r>
            <a:r>
              <a:rPr lang="en-GB" sz="2000" b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/>
            <a:endParaRPr lang="en-GB" sz="2000" b="1" dirty="0">
              <a:solidFill>
                <a:srgbClr val="FF0000"/>
              </a:solidFill>
            </a:endParaRPr>
          </a:p>
          <a:p>
            <a:pPr eaLnBrk="1" hangingPunct="1"/>
            <a:r>
              <a:rPr lang="en-GB" sz="2000" b="1" dirty="0">
                <a:solidFill>
                  <a:srgbClr val="FF0000"/>
                </a:solidFill>
              </a:rPr>
              <a:t>For example:</a:t>
            </a:r>
          </a:p>
          <a:p>
            <a:pPr eaLnBrk="1" hangingPunct="1"/>
            <a:r>
              <a:rPr lang="en-GB" sz="2000" b="1" dirty="0">
                <a:solidFill>
                  <a:srgbClr val="FF0000"/>
                </a:solidFill>
              </a:rPr>
              <a:t>You are no longer a </a:t>
            </a:r>
            <a:r>
              <a:rPr lang="en-GB" sz="2000" b="1" dirty="0" smtClean="0">
                <a:solidFill>
                  <a:srgbClr val="FF0000"/>
                </a:solidFill>
              </a:rPr>
              <a:t>student</a:t>
            </a:r>
          </a:p>
          <a:p>
            <a:pPr eaLnBrk="1" hangingPunct="1"/>
            <a:r>
              <a:rPr lang="en-GB" sz="2000" b="1" dirty="0" smtClean="0">
                <a:solidFill>
                  <a:srgbClr val="FF0000"/>
                </a:solidFill>
              </a:rPr>
              <a:t>Your student visa will no longer be valid</a:t>
            </a:r>
            <a:endParaRPr lang="en-GB" sz="2000" b="1" dirty="0">
              <a:solidFill>
                <a:srgbClr val="FF0000"/>
              </a:solidFill>
            </a:endParaRPr>
          </a:p>
          <a:p>
            <a:pPr eaLnBrk="1" hangingPunct="1"/>
            <a:r>
              <a:rPr lang="en-GB" sz="2000" b="1" dirty="0" smtClean="0">
                <a:solidFill>
                  <a:srgbClr val="FF0000"/>
                </a:solidFill>
              </a:rPr>
              <a:t>You start paying Council tax</a:t>
            </a:r>
            <a:endParaRPr lang="en-GB" sz="2000" b="1" dirty="0">
              <a:solidFill>
                <a:srgbClr val="FF0000"/>
              </a:solidFill>
            </a:endParaRPr>
          </a:p>
          <a:p>
            <a:pPr eaLnBrk="1" hangingPunct="1"/>
            <a:r>
              <a:rPr lang="en-GB" sz="2000" b="1" dirty="0" smtClean="0">
                <a:solidFill>
                  <a:srgbClr val="FF0000"/>
                </a:solidFill>
              </a:rPr>
              <a:t>You start paying student /overseas loans</a:t>
            </a:r>
            <a:endParaRPr lang="en-GB" sz="2000" b="1" dirty="0">
              <a:solidFill>
                <a:srgbClr val="FF0000"/>
              </a:solidFill>
            </a:endParaRPr>
          </a:p>
          <a:p>
            <a:pPr eaLnBrk="1" hangingPunct="1"/>
            <a:r>
              <a:rPr lang="en-GB" sz="2000" b="1" dirty="0" smtClean="0">
                <a:solidFill>
                  <a:srgbClr val="FF0000"/>
                </a:solidFill>
              </a:rPr>
              <a:t>Not entitled to supervision…</a:t>
            </a:r>
          </a:p>
          <a:p>
            <a:pPr eaLnBrk="1" hangingPunct="1"/>
            <a:r>
              <a:rPr lang="en-GB" sz="2000" b="1" dirty="0" smtClean="0">
                <a:solidFill>
                  <a:srgbClr val="FF0000"/>
                </a:solidFill>
              </a:rPr>
              <a:t>Possibly no access to e-journals due to licensing agreements</a:t>
            </a:r>
            <a:endParaRPr lang="en-GB" sz="2000" dirty="0" smtClean="0"/>
          </a:p>
          <a:p>
            <a:pPr eaLnBrk="1" hangingPunct="1"/>
            <a:endParaRPr lang="en-GB" sz="2000" dirty="0" smtClean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 smtClean="0"/>
          </a:p>
          <a:p>
            <a:pPr eaLnBrk="1" hangingPunct="1"/>
            <a:r>
              <a:rPr lang="en-GB" sz="2000" dirty="0" smtClean="0"/>
              <a:t>                         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0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200" dirty="0" smtClean="0"/>
              <a:t>Extending your ‘End of Registration Date’ (Defer your submission)– things you need to know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2092534"/>
            <a:ext cx="8374063" cy="439248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900"/>
              </a:spcBef>
            </a:pPr>
            <a:r>
              <a:rPr lang="en-GB" sz="3400" dirty="0" smtClean="0"/>
              <a:t>Apply via CamSIS self service BEFORE end of your fourth year</a:t>
            </a:r>
          </a:p>
          <a:p>
            <a:pPr eaLnBrk="1" hangingPunct="1">
              <a:lnSpc>
                <a:spcPct val="120000"/>
              </a:lnSpc>
              <a:spcBef>
                <a:spcPts val="900"/>
              </a:spcBef>
            </a:pPr>
            <a:r>
              <a:rPr lang="en-GB" sz="3400" dirty="0" smtClean="0"/>
              <a:t>Good </a:t>
            </a:r>
            <a:r>
              <a:rPr lang="en-GB" sz="3400" dirty="0"/>
              <a:t>chance deferral will be granted </a:t>
            </a:r>
            <a:r>
              <a:rPr lang="en-GB" sz="3400" dirty="0">
                <a:solidFill>
                  <a:srgbClr val="FF0000"/>
                </a:solidFill>
              </a:rPr>
              <a:t>if </a:t>
            </a:r>
            <a:r>
              <a:rPr lang="en-GB" sz="3400" dirty="0"/>
              <a:t>you have good reasons</a:t>
            </a:r>
          </a:p>
          <a:p>
            <a:pPr eaLnBrk="1" hangingPunct="1">
              <a:lnSpc>
                <a:spcPct val="120000"/>
              </a:lnSpc>
              <a:spcBef>
                <a:spcPts val="900"/>
              </a:spcBef>
            </a:pPr>
            <a:r>
              <a:rPr lang="en-GB" sz="3400" dirty="0"/>
              <a:t>Not normally for more than 2 </a:t>
            </a:r>
            <a:r>
              <a:rPr lang="en-GB" sz="3400" dirty="0" smtClean="0"/>
              <a:t>terms</a:t>
            </a:r>
            <a:endParaRPr lang="en-GB" sz="3400" dirty="0"/>
          </a:p>
          <a:p>
            <a:pPr eaLnBrk="1" hangingPunct="1">
              <a:lnSpc>
                <a:spcPct val="120000"/>
              </a:lnSpc>
              <a:spcBef>
                <a:spcPts val="900"/>
              </a:spcBef>
              <a:buFontTx/>
              <a:buNone/>
            </a:pPr>
            <a:r>
              <a:rPr lang="en-GB" sz="3400" dirty="0" smtClean="0"/>
              <a:t>BUT REMEMBER: </a:t>
            </a:r>
            <a:endParaRPr lang="en-GB" sz="3400" dirty="0"/>
          </a:p>
          <a:p>
            <a:pPr eaLnBrk="1" hangingPunct="1">
              <a:lnSpc>
                <a:spcPct val="120000"/>
              </a:lnSpc>
              <a:spcBef>
                <a:spcPts val="900"/>
              </a:spcBef>
            </a:pPr>
            <a:r>
              <a:rPr lang="en-GB" sz="3400" dirty="0"/>
              <a:t>If you have not submitted and leave Cambridge you must either have permission to work away or </a:t>
            </a:r>
            <a:r>
              <a:rPr lang="en-GB" sz="3400" dirty="0" smtClean="0"/>
              <a:t>apply to temporarily withdraw from the register </a:t>
            </a:r>
          </a:p>
          <a:p>
            <a:pPr eaLnBrk="1" hangingPunct="1">
              <a:lnSpc>
                <a:spcPct val="120000"/>
              </a:lnSpc>
              <a:spcBef>
                <a:spcPts val="900"/>
              </a:spcBef>
            </a:pPr>
            <a:r>
              <a:rPr lang="en-GB" sz="3400" dirty="0" smtClean="0"/>
              <a:t>Considering applying for retrospective permissions such as </a:t>
            </a:r>
            <a:r>
              <a:rPr lang="en-GB" sz="3400" dirty="0" smtClean="0">
                <a:solidFill>
                  <a:srgbClr val="FF0000"/>
                </a:solidFill>
              </a:rPr>
              <a:t>intermission </a:t>
            </a:r>
            <a:r>
              <a:rPr lang="en-GB" sz="3400" dirty="0" smtClean="0">
                <a:solidFill>
                  <a:srgbClr val="003E72"/>
                </a:solidFill>
              </a:rPr>
              <a:t>is not normally possible.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FontTx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15760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1244</Words>
  <Application>Microsoft Macintosh PowerPoint</Application>
  <PresentationFormat>On-screen Show (4:3)</PresentationFormat>
  <Paragraphs>162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First year reports, MPhils and PhD theses: formalities of submission</vt:lpstr>
      <vt:lpstr>First year assessment – what is required</vt:lpstr>
      <vt:lpstr>First Year Assessment: when</vt:lpstr>
      <vt:lpstr>First Year Assessment: when</vt:lpstr>
      <vt:lpstr>First year assessment: the assessment</vt:lpstr>
      <vt:lpstr>MPhil  and PhD Deadlines</vt:lpstr>
      <vt:lpstr>Know your CamSIS self-service</vt:lpstr>
      <vt:lpstr>Help, I’m going to overrun ! </vt:lpstr>
      <vt:lpstr>Extending your ‘End of Registration Date’ (Defer your submission)– things you need to know</vt:lpstr>
      <vt:lpstr>MPhil and PhD – preliminaries to submission</vt:lpstr>
      <vt:lpstr>Submitting and examination (PhD or MSc or MPhil/MRes)</vt:lpstr>
      <vt:lpstr>Ready for binding: format and style</vt:lpstr>
      <vt:lpstr>What do I need to submit – It’s all on the Student Registry Website……..</vt:lpstr>
      <vt:lpstr>PowerPoint Presentation</vt:lpstr>
      <vt:lpstr>Submitting your dissertation</vt:lpstr>
      <vt:lpstr>When submitting your dissertation</vt:lpstr>
      <vt:lpstr>What next……</vt:lpstr>
      <vt:lpstr>Finally……..Graduation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year reports and PhD theses: formalities of submission</dc:title>
  <dc:creator>David Sargan</dc:creator>
  <cp:lastModifiedBy>Vet School</cp:lastModifiedBy>
  <cp:revision>19</cp:revision>
  <dcterms:created xsi:type="dcterms:W3CDTF">2015-06-02T12:39:31Z</dcterms:created>
  <dcterms:modified xsi:type="dcterms:W3CDTF">2016-06-27T14:54:11Z</dcterms:modified>
</cp:coreProperties>
</file>