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05" r:id="rId2"/>
    <p:sldMasterId id="2147483992" r:id="rId3"/>
    <p:sldMasterId id="2147484004" r:id="rId4"/>
    <p:sldMasterId id="2147484016" r:id="rId5"/>
  </p:sldMasterIdLst>
  <p:notesMasterIdLst>
    <p:notesMasterId r:id="rId22"/>
  </p:notesMasterIdLst>
  <p:sldIdLst>
    <p:sldId id="281" r:id="rId6"/>
    <p:sldId id="259" r:id="rId7"/>
    <p:sldId id="257" r:id="rId8"/>
    <p:sldId id="258" r:id="rId9"/>
    <p:sldId id="283" r:id="rId10"/>
    <p:sldId id="260" r:id="rId11"/>
    <p:sldId id="261" r:id="rId12"/>
    <p:sldId id="262" r:id="rId13"/>
    <p:sldId id="271" r:id="rId14"/>
    <p:sldId id="263" r:id="rId15"/>
    <p:sldId id="265" r:id="rId16"/>
    <p:sldId id="266" r:id="rId17"/>
    <p:sldId id="270" r:id="rId18"/>
    <p:sldId id="277" r:id="rId19"/>
    <p:sldId id="278" r:id="rId20"/>
    <p:sldId id="282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1548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5D0E132-CEB0-40F9-BC0D-1DF8DA8EA52B}" type="datetimeFigureOut">
              <a:rPr lang="en-GB"/>
              <a:pPr>
                <a:defRPr/>
              </a:pPr>
              <a:t>27/06/2016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1D08748-2B4F-40BB-9400-DC2B51C790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3409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067D76A6-C72F-4542-8BB2-24328FC0D97D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GB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067D76A6-C72F-4542-8BB2-24328FC0D97D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en-GB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2ABE7-E82A-4FBF-9350-07C1A62659BF}" type="datetimeFigureOut">
              <a:rPr lang="en-GB"/>
              <a:pPr>
                <a:defRPr/>
              </a:pPr>
              <a:t>27/06/2016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1DA70-0C71-423D-99CE-CF64370164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776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7DE05-249E-470C-A188-2EC8A247EB63}" type="datetimeFigureOut">
              <a:rPr lang="en-GB"/>
              <a:pPr>
                <a:defRPr/>
              </a:pPr>
              <a:t>27/06/2016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4564C-51CB-413C-B1CA-F27E29391DA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30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AD0A2-1370-4410-A358-CDBA08515046}" type="datetimeFigureOut">
              <a:rPr lang="en-GB"/>
              <a:pPr>
                <a:defRPr/>
              </a:pPr>
              <a:t>27/06/2016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37852-8FA0-418E-9895-1515B02C81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779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7A7893F2-264C-4D52-B523-56F832BDA8B4}" type="datetime1">
              <a:rPr lang="en-US"/>
              <a:pPr>
                <a:defRPr/>
              </a:pPr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0B19867A-4631-4005-A36D-1E580CB98F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4569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2C2863CB-847C-464A-8744-0DA9D9240A5D}" type="datetime1">
              <a:rPr lang="en-US"/>
              <a:pPr>
                <a:defRPr/>
              </a:pPr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393ABEC4-CD82-44BC-ABA9-8722F71FF6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1018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73F9178F-6413-43C2-8FC0-82DB535775EB}" type="datetime1">
              <a:rPr lang="en-US"/>
              <a:pPr>
                <a:defRPr/>
              </a:pPr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D6199581-F998-41BF-91B2-04D50A1F25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2774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9AE49083-5991-4B80-8AD2-3FD79A593033}" type="datetime1">
              <a:rPr lang="en-US"/>
              <a:pPr>
                <a:defRPr/>
              </a:pPr>
              <a:t>6/27/2016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66DB8589-37DE-4C90-AEAE-75B7540202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7590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4A0DCF55-B609-4E0A-9BFF-B5B31685BA95}" type="datetime1">
              <a:rPr lang="en-US"/>
              <a:pPr>
                <a:defRPr/>
              </a:pPr>
              <a:t>6/27/2016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F7CEAA51-508B-44D8-A108-19572385CE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6383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94D264B4-190B-41A8-A594-D41B7848E1BD}" type="datetime1">
              <a:rPr lang="en-US"/>
              <a:pPr>
                <a:defRPr/>
              </a:pPr>
              <a:t>6/27/2016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419FE38E-A567-4DBB-82DF-B16359D35D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9092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65FBD162-846C-4022-9364-FB176916D7FE}" type="datetime1">
              <a:rPr lang="en-US"/>
              <a:pPr>
                <a:defRPr/>
              </a:pPr>
              <a:t>6/27/2016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759F75D7-B2D0-4E56-AF96-5BD820C98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3193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1977D3B9-9FA5-44B4-8BB6-A74B14800886}" type="datetime1">
              <a:rPr lang="en-US"/>
              <a:pPr>
                <a:defRPr/>
              </a:pPr>
              <a:t>6/27/2016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799EA371-6C27-48D8-B73D-AF0706884F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584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B0F26-4F0A-4BC5-867B-C6D44745252D}" type="datetimeFigureOut">
              <a:rPr lang="en-GB"/>
              <a:pPr>
                <a:defRPr/>
              </a:pPr>
              <a:t>27/06/2016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E3CFE-6D07-4F27-B8EF-8759071A79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9187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A371979B-ACBD-4B0C-A43F-1B4F9C48AA7C}" type="datetime1">
              <a:rPr lang="en-US"/>
              <a:pPr>
                <a:defRPr/>
              </a:pPr>
              <a:t>6/27/2016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347BF7AC-41D7-4723-BE10-667F7B05A9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5392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AF00AEEB-8F5E-40E1-9F02-6D4D89D3E560}" type="datetime1">
              <a:rPr lang="en-US"/>
              <a:pPr>
                <a:defRPr/>
              </a:pPr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98B74DCF-4FB4-4154-9B75-1B89BAEFB8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7493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901C2FA1-9E53-490D-BADA-9F1A3767E404}" type="datetime1">
              <a:rPr lang="en-US"/>
              <a:pPr>
                <a:defRPr/>
              </a:pPr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2C82D9B4-A651-41AF-BE31-A6670DE05A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7140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C41A-85D0-4541-AD48-AF11CA22297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27/06/2016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7C37D-89E9-427C-BF1D-CFAB8CF56E6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6624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C41A-85D0-4541-AD48-AF11CA22297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27/06/2016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7C37D-89E9-427C-BF1D-CFAB8CF56E6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1482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C41A-85D0-4541-AD48-AF11CA22297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27/06/2016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7C37D-89E9-427C-BF1D-CFAB8CF56E6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9079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C41A-85D0-4541-AD48-AF11CA22297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27/06/2016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7C37D-89E9-427C-BF1D-CFAB8CF56E6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7600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C41A-85D0-4541-AD48-AF11CA22297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27/06/2016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7C37D-89E9-427C-BF1D-CFAB8CF56E6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2302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C41A-85D0-4541-AD48-AF11CA22297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27/06/2016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7C37D-89E9-427C-BF1D-CFAB8CF56E6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8658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C41A-85D0-4541-AD48-AF11CA22297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27/06/2016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7C37D-89E9-427C-BF1D-CFAB8CF56E6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65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F6143-1E56-4B73-B4FD-04CE3F978033}" type="datetimeFigureOut">
              <a:rPr lang="en-GB"/>
              <a:pPr>
                <a:defRPr/>
              </a:pPr>
              <a:t>27/06/2016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4D682-F7F7-48FA-940D-FF992ED63E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785040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C41A-85D0-4541-AD48-AF11CA22297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27/06/2016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7C37D-89E9-427C-BF1D-CFAB8CF56E6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0601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C41A-85D0-4541-AD48-AF11CA22297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27/06/2016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7C37D-89E9-427C-BF1D-CFAB8CF56E6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26334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C41A-85D0-4541-AD48-AF11CA22297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27/06/2016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7C37D-89E9-427C-BF1D-CFAB8CF56E6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3393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C41A-85D0-4541-AD48-AF11CA22297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27/06/2016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7C37D-89E9-427C-BF1D-CFAB8CF56E6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13791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C41A-85D0-4541-AD48-AF11CA22297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27/06/2016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7C37D-89E9-427C-BF1D-CFAB8CF56E6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59206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C41A-85D0-4541-AD48-AF11CA22297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27/06/2016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7C37D-89E9-427C-BF1D-CFAB8CF56E6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57325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C41A-85D0-4541-AD48-AF11CA22297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27/06/2016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7C37D-89E9-427C-BF1D-CFAB8CF56E6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4435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C41A-85D0-4541-AD48-AF11CA22297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27/06/2016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7C37D-89E9-427C-BF1D-CFAB8CF56E6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05953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C41A-85D0-4541-AD48-AF11CA22297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27/06/2016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7C37D-89E9-427C-BF1D-CFAB8CF56E6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86344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C41A-85D0-4541-AD48-AF11CA22297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27/06/2016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7C37D-89E9-427C-BF1D-CFAB8CF56E6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378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1FA91-ABD5-45B3-84A6-634253E38E0A}" type="datetimeFigureOut">
              <a:rPr lang="en-GB"/>
              <a:pPr>
                <a:defRPr/>
              </a:pPr>
              <a:t>27/06/2016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1267B-9D96-4DDA-8DE9-AA2BEBF05C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85583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C41A-85D0-4541-AD48-AF11CA22297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27/06/2016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7C37D-89E9-427C-BF1D-CFAB8CF56E6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25790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C41A-85D0-4541-AD48-AF11CA22297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27/06/2016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7C37D-89E9-427C-BF1D-CFAB8CF56E6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89015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C41A-85D0-4541-AD48-AF11CA22297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27/06/2016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7C37D-89E9-427C-BF1D-CFAB8CF56E6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47593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C41A-85D0-4541-AD48-AF11CA22297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27/06/2016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7C37D-89E9-427C-BF1D-CFAB8CF56E6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89903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C41A-85D0-4541-AD48-AF11CA22297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27/06/2016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7C37D-89E9-427C-BF1D-CFAB8CF56E6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50626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7A7893F2-264C-4D52-B523-56F832BDA8B4}" type="datetime1">
              <a:rPr lang="en-US"/>
              <a:pPr>
                <a:defRPr/>
              </a:pPr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0B19867A-4631-4005-A36D-1E580CB98F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55363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2C2863CB-847C-464A-8744-0DA9D9240A5D}" type="datetime1">
              <a:rPr lang="en-US"/>
              <a:pPr>
                <a:defRPr/>
              </a:pPr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393ABEC4-CD82-44BC-ABA9-8722F71FF6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83622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73F9178F-6413-43C2-8FC0-82DB535775EB}" type="datetime1">
              <a:rPr lang="en-US"/>
              <a:pPr>
                <a:defRPr/>
              </a:pPr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D6199581-F998-41BF-91B2-04D50A1F25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50491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9AE49083-5991-4B80-8AD2-3FD79A593033}" type="datetime1">
              <a:rPr lang="en-US"/>
              <a:pPr>
                <a:defRPr/>
              </a:pPr>
              <a:t>6/27/2016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66DB8589-37DE-4C90-AEAE-75B7540202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25007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4A0DCF55-B609-4E0A-9BFF-B5B31685BA95}" type="datetime1">
              <a:rPr lang="en-US"/>
              <a:pPr>
                <a:defRPr/>
              </a:pPr>
              <a:t>6/27/2016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F7CEAA51-508B-44D8-A108-19572385CE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10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6F905-8D38-4309-84BE-29EFBC40A53B}" type="datetimeFigureOut">
              <a:rPr lang="en-GB"/>
              <a:pPr>
                <a:defRPr/>
              </a:pPr>
              <a:t>27/06/2016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59887-1A09-4A57-90D9-DFA6A419D68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113844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94D264B4-190B-41A8-A594-D41B7848E1BD}" type="datetime1">
              <a:rPr lang="en-US"/>
              <a:pPr>
                <a:defRPr/>
              </a:pPr>
              <a:t>6/27/2016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419FE38E-A567-4DBB-82DF-B16359D35D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35843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65FBD162-846C-4022-9364-FB176916D7FE}" type="datetime1">
              <a:rPr lang="en-US"/>
              <a:pPr>
                <a:defRPr/>
              </a:pPr>
              <a:t>6/27/2016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759F75D7-B2D0-4E56-AF96-5BD820C98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54400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1977D3B9-9FA5-44B4-8BB6-A74B14800886}" type="datetime1">
              <a:rPr lang="en-US"/>
              <a:pPr>
                <a:defRPr/>
              </a:pPr>
              <a:t>6/27/2016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799EA371-6C27-48D8-B73D-AF0706884F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75727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A371979B-ACBD-4B0C-A43F-1B4F9C48AA7C}" type="datetime1">
              <a:rPr lang="en-US"/>
              <a:pPr>
                <a:defRPr/>
              </a:pPr>
              <a:t>6/27/2016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347BF7AC-41D7-4723-BE10-667F7B05A9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49276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AF00AEEB-8F5E-40E1-9F02-6D4D89D3E560}" type="datetime1">
              <a:rPr lang="en-US"/>
              <a:pPr>
                <a:defRPr/>
              </a:pPr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98B74DCF-4FB4-4154-9B75-1B89BAEFB8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87658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901C2FA1-9E53-490D-BADA-9F1A3767E404}" type="datetime1">
              <a:rPr lang="en-US"/>
              <a:pPr>
                <a:defRPr/>
              </a:pPr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2C82D9B4-A651-41AF-BE31-A6670DE05A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468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280A6-B9B4-4C0E-911D-10D0320DD464}" type="datetimeFigureOut">
              <a:rPr lang="en-GB"/>
              <a:pPr>
                <a:defRPr/>
              </a:pPr>
              <a:t>27/06/2016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02938-409F-4A83-AE48-50BEE81AED9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6039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63564-DC2D-40D9-B6BA-D859A198D3A2}" type="datetimeFigureOut">
              <a:rPr lang="en-GB"/>
              <a:pPr>
                <a:defRPr/>
              </a:pPr>
              <a:t>27/06/2016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8C97B-B921-4996-8C17-7A9F5031BE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793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1E4EE-0800-4B56-B70C-1FC4661C4D97}" type="datetimeFigureOut">
              <a:rPr lang="en-GB"/>
              <a:pPr>
                <a:defRPr/>
              </a:pPr>
              <a:t>27/06/2016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C41DF-DCE3-446A-8C73-8BE797BDB5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436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93FF9-052C-48C9-9AF0-745AE82A57CC}" type="datetimeFigureOut">
              <a:rPr lang="en-GB"/>
              <a:pPr>
                <a:defRPr/>
              </a:pPr>
              <a:t>27/06/2016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E55D2-5E86-417A-8495-2C739F8398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46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4751B3-5038-4E1F-9BD8-90F94EA1F584}" type="datetimeFigureOut">
              <a:rPr lang="en-GB"/>
              <a:pPr>
                <a:defRPr/>
              </a:pPr>
              <a:t>27/06/2016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1B7227B-25DB-432B-8FD0-D6A3A89B98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9" r:id="rId1"/>
    <p:sldLayoutId id="2147483960" r:id="rId2"/>
    <p:sldLayoutId id="2147483961" r:id="rId3"/>
    <p:sldLayoutId id="2147483962" r:id="rId4"/>
    <p:sldLayoutId id="2147483963" r:id="rId5"/>
    <p:sldLayoutId id="2147483964" r:id="rId6"/>
    <p:sldLayoutId id="2147483965" r:id="rId7"/>
    <p:sldLayoutId id="2147483966" r:id="rId8"/>
    <p:sldLayoutId id="2147483967" r:id="rId9"/>
    <p:sldLayoutId id="2147483968" r:id="rId10"/>
    <p:sldLayoutId id="214748396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457200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8975A9B4-E2E1-4D52-ABF8-704BDFC73744}" type="datetime1">
              <a:rPr lang="en-US"/>
              <a:pPr>
                <a:defRPr/>
              </a:pPr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5720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457200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B26084D3-3488-4390-A995-9E650A9653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1" r:id="rId1"/>
    <p:sldLayoutId id="2147483982" r:id="rId2"/>
    <p:sldLayoutId id="2147483983" r:id="rId3"/>
    <p:sldLayoutId id="2147483984" r:id="rId4"/>
    <p:sldLayoutId id="2147483985" r:id="rId5"/>
    <p:sldLayoutId id="2147483986" r:id="rId6"/>
    <p:sldLayoutId id="2147483987" r:id="rId7"/>
    <p:sldLayoutId id="2147483988" r:id="rId8"/>
    <p:sldLayoutId id="2147483989" r:id="rId9"/>
    <p:sldLayoutId id="2147483990" r:id="rId10"/>
    <p:sldLayoutId id="214748399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94FEC41A-85D0-4541-AD48-AF11CA22297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27/06/2016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4777C37D-89E9-427C-BF1D-CFAB8CF56E60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679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3" r:id="rId1"/>
    <p:sldLayoutId id="2147483994" r:id="rId2"/>
    <p:sldLayoutId id="2147483995" r:id="rId3"/>
    <p:sldLayoutId id="2147483996" r:id="rId4"/>
    <p:sldLayoutId id="2147483997" r:id="rId5"/>
    <p:sldLayoutId id="2147483998" r:id="rId6"/>
    <p:sldLayoutId id="2147483999" r:id="rId7"/>
    <p:sldLayoutId id="2147484000" r:id="rId8"/>
    <p:sldLayoutId id="2147484001" r:id="rId9"/>
    <p:sldLayoutId id="2147484002" r:id="rId10"/>
    <p:sldLayoutId id="21474840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94FEC41A-85D0-4541-AD48-AF11CA22297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27/06/2016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4777C37D-89E9-427C-BF1D-CFAB8CF56E60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10852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5" r:id="rId1"/>
    <p:sldLayoutId id="2147484006" r:id="rId2"/>
    <p:sldLayoutId id="2147484007" r:id="rId3"/>
    <p:sldLayoutId id="2147484008" r:id="rId4"/>
    <p:sldLayoutId id="2147484009" r:id="rId5"/>
    <p:sldLayoutId id="2147484010" r:id="rId6"/>
    <p:sldLayoutId id="2147484011" r:id="rId7"/>
    <p:sldLayoutId id="2147484012" r:id="rId8"/>
    <p:sldLayoutId id="2147484013" r:id="rId9"/>
    <p:sldLayoutId id="2147484014" r:id="rId10"/>
    <p:sldLayoutId id="21474840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457200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75A9B4-E2E1-4D52-ABF8-704BDFC73744}" type="datetime1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5720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457200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6084D3-3488-4390-A995-9E650A96532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389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7" r:id="rId1"/>
    <p:sldLayoutId id="2147484018" r:id="rId2"/>
    <p:sldLayoutId id="2147484019" r:id="rId3"/>
    <p:sldLayoutId id="2147484020" r:id="rId4"/>
    <p:sldLayoutId id="2147484021" r:id="rId5"/>
    <p:sldLayoutId id="2147484022" r:id="rId6"/>
    <p:sldLayoutId id="2147484023" r:id="rId7"/>
    <p:sldLayoutId id="2147484024" r:id="rId8"/>
    <p:sldLayoutId id="2147484025" r:id="rId9"/>
    <p:sldLayoutId id="2147484026" r:id="rId10"/>
    <p:sldLayoutId id="2147484027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4.xml"/><Relationship Id="rId6" Type="http://schemas.openxmlformats.org/officeDocument/2006/relationships/image" Target="../media/image8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33" y="100013"/>
            <a:ext cx="2484437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61" descr="MDU logo rgb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572" y="5990290"/>
            <a:ext cx="1541895" cy="64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448" y="30258"/>
            <a:ext cx="5716259" cy="862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55" name="TextBox 6"/>
          <p:cNvSpPr txBox="1">
            <a:spLocks noChangeArrowheads="1"/>
          </p:cNvSpPr>
          <p:nvPr/>
        </p:nvSpPr>
        <p:spPr bwMode="auto">
          <a:xfrm>
            <a:off x="187058" y="2224748"/>
            <a:ext cx="377533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3200" b="1" dirty="0" smtClean="0">
                <a:solidFill>
                  <a:srgbClr val="002060"/>
                </a:solidFill>
                <a:latin typeface="Calibri" pitchFamily="34" charset="0"/>
                <a:cs typeface="+mn-cs"/>
              </a:rPr>
              <a:t>A crash course in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3200" b="1" dirty="0" smtClean="0">
                <a:solidFill>
                  <a:srgbClr val="002060"/>
                </a:solidFill>
                <a:latin typeface="Calibri" pitchFamily="34" charset="0"/>
                <a:cs typeface="+mn-cs"/>
              </a:rPr>
              <a:t>Scientific writing</a:t>
            </a:r>
            <a:endParaRPr lang="en-GB" sz="3200" dirty="0">
              <a:solidFill>
                <a:srgbClr val="002060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14312" y="2032445"/>
            <a:ext cx="1606530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000" b="1" i="1" dirty="0" smtClean="0">
                <a:solidFill>
                  <a:srgbClr val="C00000"/>
                </a:solidFill>
                <a:latin typeface="+mn-lt"/>
              </a:rPr>
              <a:t>Why?</a:t>
            </a:r>
          </a:p>
          <a:p>
            <a:pPr algn="ctr"/>
            <a:endParaRPr lang="en-GB" sz="4000" b="1" i="1" dirty="0" smtClean="0">
              <a:solidFill>
                <a:srgbClr val="C00000"/>
              </a:solidFill>
              <a:latin typeface="+mn-lt"/>
            </a:endParaRPr>
          </a:p>
          <a:p>
            <a:pPr algn="ctr"/>
            <a:endParaRPr lang="en-GB" sz="4000" b="1" i="1" dirty="0">
              <a:solidFill>
                <a:srgbClr val="C00000"/>
              </a:solidFill>
              <a:latin typeface="+mn-lt"/>
            </a:endParaRPr>
          </a:p>
          <a:p>
            <a:pPr algn="ctr"/>
            <a:r>
              <a:rPr lang="en-GB" sz="4000" b="1" i="1" dirty="0" smtClean="0">
                <a:solidFill>
                  <a:srgbClr val="C00000"/>
                </a:solidFill>
                <a:latin typeface="+mn-lt"/>
              </a:rPr>
              <a:t>How?</a:t>
            </a:r>
          </a:p>
          <a:p>
            <a:pPr algn="ctr"/>
            <a:endParaRPr lang="en-GB" sz="4000" b="1" i="1" dirty="0" smtClean="0">
              <a:solidFill>
                <a:srgbClr val="C00000"/>
              </a:solidFill>
              <a:latin typeface="+mn-lt"/>
            </a:endParaRPr>
          </a:p>
          <a:p>
            <a:pPr algn="ctr"/>
            <a:endParaRPr lang="en-GB" sz="4000" b="1" i="1" dirty="0">
              <a:solidFill>
                <a:srgbClr val="C00000"/>
              </a:solidFill>
              <a:latin typeface="+mn-lt"/>
            </a:endParaRPr>
          </a:p>
          <a:p>
            <a:pPr algn="ctr"/>
            <a:r>
              <a:rPr lang="en-GB" sz="4000" b="1" i="1" dirty="0" smtClean="0">
                <a:solidFill>
                  <a:srgbClr val="C00000"/>
                </a:solidFill>
                <a:latin typeface="+mn-lt"/>
              </a:rPr>
              <a:t>What?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396" y="1072021"/>
            <a:ext cx="4504615" cy="5629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42" y="3843060"/>
            <a:ext cx="2030413" cy="154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6327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Box 1"/>
          <p:cNvSpPr txBox="1">
            <a:spLocks noChangeArrowheads="1"/>
          </p:cNvSpPr>
          <p:nvPr/>
        </p:nvSpPr>
        <p:spPr bwMode="auto">
          <a:xfrm>
            <a:off x="3863975" y="1057275"/>
            <a:ext cx="13747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b="1">
                <a:latin typeface="Calibri" pitchFamily="34" charset="0"/>
              </a:rPr>
              <a:t>Introduction</a:t>
            </a:r>
          </a:p>
        </p:txBody>
      </p:sp>
      <p:sp>
        <p:nvSpPr>
          <p:cNvPr id="34819" name="TextBox 2"/>
          <p:cNvSpPr txBox="1">
            <a:spLocks noChangeArrowheads="1"/>
          </p:cNvSpPr>
          <p:nvPr/>
        </p:nvSpPr>
        <p:spPr bwMode="auto">
          <a:xfrm>
            <a:off x="4073525" y="441325"/>
            <a:ext cx="955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000" b="1">
                <a:latin typeface="Calibri" pitchFamily="34" charset="0"/>
              </a:rPr>
              <a:t>Stage 3</a:t>
            </a:r>
          </a:p>
        </p:txBody>
      </p:sp>
      <p:sp>
        <p:nvSpPr>
          <p:cNvPr id="34820" name="TextBox 3"/>
          <p:cNvSpPr txBox="1">
            <a:spLocks noChangeArrowheads="1"/>
          </p:cNvSpPr>
          <p:nvPr/>
        </p:nvSpPr>
        <p:spPr bwMode="auto">
          <a:xfrm>
            <a:off x="484188" y="2170113"/>
            <a:ext cx="8132762" cy="258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>
                <a:latin typeface="Calibri" pitchFamily="34" charset="0"/>
              </a:rPr>
              <a:t>a.) Based on the sub-structure of the results in Stage 2, begin the introduction</a:t>
            </a:r>
          </a:p>
          <a:p>
            <a:pPr eaLnBrk="1" hangingPunct="1"/>
            <a:endParaRPr lang="en-GB">
              <a:latin typeface="Calibri" pitchFamily="34" charset="0"/>
            </a:endParaRPr>
          </a:p>
          <a:p>
            <a:pPr eaLnBrk="1" hangingPunct="1"/>
            <a:r>
              <a:rPr lang="en-GB" b="1">
                <a:solidFill>
                  <a:srgbClr val="FF0000"/>
                </a:solidFill>
                <a:latin typeface="Calibri" pitchFamily="34" charset="0"/>
              </a:rPr>
              <a:t>b.) Each results ‘sub-section’ will require a point in the introduction</a:t>
            </a:r>
            <a:endParaRPr lang="en-GB" b="1" i="1">
              <a:solidFill>
                <a:srgbClr val="FF0000"/>
              </a:solidFill>
              <a:latin typeface="Calibri" pitchFamily="34" charset="0"/>
            </a:endParaRPr>
          </a:p>
          <a:p>
            <a:pPr eaLnBrk="1" hangingPunct="1"/>
            <a:endParaRPr lang="en-GB">
              <a:latin typeface="Calibri" pitchFamily="34" charset="0"/>
            </a:endParaRPr>
          </a:p>
          <a:p>
            <a:pPr eaLnBrk="1" hangingPunct="1"/>
            <a:r>
              <a:rPr lang="en-GB">
                <a:latin typeface="Calibri" pitchFamily="34" charset="0"/>
              </a:rPr>
              <a:t>c.) Write a few sentences for each point</a:t>
            </a:r>
          </a:p>
          <a:p>
            <a:pPr eaLnBrk="1" hangingPunct="1"/>
            <a:endParaRPr lang="en-GB">
              <a:latin typeface="Calibri" pitchFamily="34" charset="0"/>
            </a:endParaRPr>
          </a:p>
          <a:p>
            <a:pPr eaLnBrk="1" hangingPunct="1"/>
            <a:r>
              <a:rPr lang="en-GB">
                <a:latin typeface="Calibri" pitchFamily="34" charset="0"/>
              </a:rPr>
              <a:t>d.) Begin to link them together.</a:t>
            </a:r>
          </a:p>
          <a:p>
            <a:pPr eaLnBrk="1" hangingPunct="1"/>
            <a:endParaRPr lang="en-GB">
              <a:latin typeface="Calibri" pitchFamily="34" charset="0"/>
            </a:endParaRPr>
          </a:p>
          <a:p>
            <a:pPr eaLnBrk="1" hangingPunct="1"/>
            <a:r>
              <a:rPr lang="en-GB">
                <a:latin typeface="Calibri" pitchFamily="34" charset="0"/>
              </a:rPr>
              <a:t>e.) You </a:t>
            </a:r>
            <a:r>
              <a:rPr lang="en-GB" b="1">
                <a:latin typeface="Calibri" pitchFamily="34" charset="0"/>
              </a:rPr>
              <a:t>AIMS/Objectives and approach </a:t>
            </a:r>
            <a:r>
              <a:rPr lang="en-GB">
                <a:latin typeface="Calibri" pitchFamily="34" charset="0"/>
              </a:rPr>
              <a:t>to addressing these will </a:t>
            </a:r>
            <a:r>
              <a:rPr lang="en-GB" b="1">
                <a:latin typeface="Calibri" pitchFamily="34" charset="0"/>
              </a:rPr>
              <a:t>end the introduction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Box 1"/>
          <p:cNvSpPr txBox="1">
            <a:spLocks noChangeArrowheads="1"/>
          </p:cNvSpPr>
          <p:nvPr/>
        </p:nvSpPr>
        <p:spPr bwMode="auto">
          <a:xfrm>
            <a:off x="3997325" y="1057275"/>
            <a:ext cx="11842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b="1">
                <a:latin typeface="Calibri" pitchFamily="34" charset="0"/>
              </a:rPr>
              <a:t>Discussion</a:t>
            </a:r>
          </a:p>
        </p:txBody>
      </p:sp>
      <p:sp>
        <p:nvSpPr>
          <p:cNvPr id="35843" name="TextBox 2"/>
          <p:cNvSpPr txBox="1">
            <a:spLocks noChangeArrowheads="1"/>
          </p:cNvSpPr>
          <p:nvPr/>
        </p:nvSpPr>
        <p:spPr bwMode="auto">
          <a:xfrm>
            <a:off x="4111625" y="441325"/>
            <a:ext cx="955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000" b="1">
                <a:latin typeface="Calibri" pitchFamily="34" charset="0"/>
              </a:rPr>
              <a:t>Stage 4</a:t>
            </a:r>
          </a:p>
        </p:txBody>
      </p:sp>
      <p:sp>
        <p:nvSpPr>
          <p:cNvPr id="35844" name="TextBox 3"/>
          <p:cNvSpPr txBox="1">
            <a:spLocks noChangeArrowheads="1"/>
          </p:cNvSpPr>
          <p:nvPr/>
        </p:nvSpPr>
        <p:spPr bwMode="auto">
          <a:xfrm>
            <a:off x="473075" y="2170113"/>
            <a:ext cx="8232775" cy="258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>
                <a:latin typeface="Calibri" pitchFamily="34" charset="0"/>
              </a:rPr>
              <a:t>a.) Only begin the Discussion section once you are happy with your results and intro</a:t>
            </a:r>
          </a:p>
          <a:p>
            <a:pPr eaLnBrk="1" hangingPunct="1"/>
            <a:endParaRPr lang="en-GB">
              <a:latin typeface="Calibri" pitchFamily="34" charset="0"/>
            </a:endParaRPr>
          </a:p>
          <a:p>
            <a:pPr eaLnBrk="1" hangingPunct="1"/>
            <a:r>
              <a:rPr lang="en-GB" b="1">
                <a:solidFill>
                  <a:srgbClr val="FF0000"/>
                </a:solidFill>
                <a:latin typeface="Calibri" pitchFamily="34" charset="0"/>
              </a:rPr>
              <a:t>b.) Each results/intro ‘sub-section’ will require a point in the discussion</a:t>
            </a:r>
            <a:endParaRPr lang="en-GB" b="1" i="1">
              <a:solidFill>
                <a:srgbClr val="FF0000"/>
              </a:solidFill>
              <a:latin typeface="Calibri" pitchFamily="34" charset="0"/>
            </a:endParaRPr>
          </a:p>
          <a:p>
            <a:pPr eaLnBrk="1" hangingPunct="1"/>
            <a:endParaRPr lang="en-GB">
              <a:latin typeface="Calibri" pitchFamily="34" charset="0"/>
            </a:endParaRPr>
          </a:p>
          <a:p>
            <a:pPr eaLnBrk="1" hangingPunct="1"/>
            <a:r>
              <a:rPr lang="en-GB">
                <a:latin typeface="Calibri" pitchFamily="34" charset="0"/>
              </a:rPr>
              <a:t>c.) Write a few sentences for each point</a:t>
            </a:r>
          </a:p>
          <a:p>
            <a:pPr eaLnBrk="1" hangingPunct="1"/>
            <a:endParaRPr lang="en-GB">
              <a:latin typeface="Calibri" pitchFamily="34" charset="0"/>
            </a:endParaRPr>
          </a:p>
          <a:p>
            <a:pPr eaLnBrk="1" hangingPunct="1"/>
            <a:r>
              <a:rPr lang="en-GB">
                <a:latin typeface="Calibri" pitchFamily="34" charset="0"/>
              </a:rPr>
              <a:t>d.) Begin to link them together.</a:t>
            </a:r>
          </a:p>
          <a:p>
            <a:pPr eaLnBrk="1" hangingPunct="1"/>
            <a:endParaRPr lang="en-GB">
              <a:latin typeface="Calibri" pitchFamily="34" charset="0"/>
            </a:endParaRPr>
          </a:p>
          <a:p>
            <a:pPr eaLnBrk="1" hangingPunct="1"/>
            <a:r>
              <a:rPr lang="en-GB">
                <a:latin typeface="Calibri" pitchFamily="34" charset="0"/>
              </a:rPr>
              <a:t>e.) Your </a:t>
            </a:r>
            <a:r>
              <a:rPr lang="en-GB" b="1">
                <a:latin typeface="Calibri" pitchFamily="34" charset="0"/>
              </a:rPr>
              <a:t>Summary, conclusion and future work </a:t>
            </a:r>
            <a:r>
              <a:rPr lang="en-GB">
                <a:latin typeface="Calibri" pitchFamily="34" charset="0"/>
              </a:rPr>
              <a:t>will </a:t>
            </a:r>
            <a:r>
              <a:rPr lang="en-GB" b="1">
                <a:latin typeface="Calibri" pitchFamily="34" charset="0"/>
              </a:rPr>
              <a:t>end the discussion.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Box 1"/>
          <p:cNvSpPr txBox="1">
            <a:spLocks noChangeArrowheads="1"/>
          </p:cNvSpPr>
          <p:nvPr/>
        </p:nvSpPr>
        <p:spPr bwMode="auto">
          <a:xfrm>
            <a:off x="2849563" y="1057275"/>
            <a:ext cx="3565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b="1">
                <a:latin typeface="Calibri" pitchFamily="34" charset="0"/>
              </a:rPr>
              <a:t>Linking, Continuity and Referencing</a:t>
            </a:r>
          </a:p>
        </p:txBody>
      </p:sp>
      <p:sp>
        <p:nvSpPr>
          <p:cNvPr id="36867" name="TextBox 2"/>
          <p:cNvSpPr txBox="1">
            <a:spLocks noChangeArrowheads="1"/>
          </p:cNvSpPr>
          <p:nvPr/>
        </p:nvSpPr>
        <p:spPr bwMode="auto">
          <a:xfrm>
            <a:off x="4154488" y="441325"/>
            <a:ext cx="955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000" b="1">
                <a:latin typeface="Calibri" pitchFamily="34" charset="0"/>
              </a:rPr>
              <a:t>Stage 5</a:t>
            </a:r>
          </a:p>
        </p:txBody>
      </p:sp>
      <p:sp>
        <p:nvSpPr>
          <p:cNvPr id="36868" name="TextBox 3"/>
          <p:cNvSpPr txBox="1">
            <a:spLocks noChangeArrowheads="1"/>
          </p:cNvSpPr>
          <p:nvPr/>
        </p:nvSpPr>
        <p:spPr bwMode="auto">
          <a:xfrm>
            <a:off x="704850" y="2446338"/>
            <a:ext cx="785495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>
                <a:latin typeface="Calibri" pitchFamily="34" charset="0"/>
              </a:rPr>
              <a:t>a.) Link all of the sections coherently together</a:t>
            </a:r>
          </a:p>
          <a:p>
            <a:pPr eaLnBrk="1" hangingPunct="1"/>
            <a:endParaRPr lang="en-GB">
              <a:latin typeface="Calibri" pitchFamily="34" charset="0"/>
            </a:endParaRPr>
          </a:p>
          <a:p>
            <a:pPr eaLnBrk="1" hangingPunct="1"/>
            <a:r>
              <a:rPr lang="en-GB">
                <a:latin typeface="Calibri" pitchFamily="34" charset="0"/>
              </a:rPr>
              <a:t>b.) If its in you, now would be a good time for your inner Shakespeare to emerge </a:t>
            </a:r>
            <a:endParaRPr lang="en-GB" i="1">
              <a:latin typeface="Calibri" pitchFamily="34" charset="0"/>
            </a:endParaRPr>
          </a:p>
          <a:p>
            <a:pPr eaLnBrk="1" hangingPunct="1"/>
            <a:endParaRPr lang="en-GB">
              <a:latin typeface="Calibri" pitchFamily="34" charset="0"/>
            </a:endParaRPr>
          </a:p>
          <a:p>
            <a:pPr eaLnBrk="1" hangingPunct="1"/>
            <a:r>
              <a:rPr lang="en-GB" b="1">
                <a:solidFill>
                  <a:srgbClr val="FF0000"/>
                </a:solidFill>
                <a:latin typeface="Calibri" pitchFamily="34" charset="0"/>
              </a:rPr>
              <a:t>c.) Now, reference your document </a:t>
            </a:r>
            <a:r>
              <a:rPr lang="en-GB" b="1" i="1">
                <a:solidFill>
                  <a:srgbClr val="FF0000"/>
                </a:solidFill>
                <a:latin typeface="Calibri" pitchFamily="34" charset="0"/>
              </a:rPr>
              <a:t>(doing it before is a waste of time)</a:t>
            </a:r>
          </a:p>
          <a:p>
            <a:pPr eaLnBrk="1" hangingPunct="1"/>
            <a:endParaRPr lang="en-GB">
              <a:latin typeface="Calibri" pitchFamily="34" charset="0"/>
            </a:endParaRPr>
          </a:p>
          <a:p>
            <a:pPr eaLnBrk="1" hangingPunct="1"/>
            <a:r>
              <a:rPr lang="en-GB">
                <a:latin typeface="Calibri" pitchFamily="34" charset="0"/>
              </a:rPr>
              <a:t>d.) Proof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90800" y="2055813"/>
            <a:ext cx="1352550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dirty="0">
                <a:latin typeface="+mn-lt"/>
              </a:rPr>
              <a:t>General</a:t>
            </a:r>
          </a:p>
          <a:p>
            <a:pPr algn="ctr">
              <a:defRPr/>
            </a:pPr>
            <a:r>
              <a:rPr lang="en-GB" dirty="0">
                <a:latin typeface="+mn-lt"/>
              </a:rPr>
              <a:t>Introduction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5625" y="2055813"/>
            <a:ext cx="962025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dirty="0">
                <a:latin typeface="+mn-lt"/>
              </a:rPr>
              <a:t>Title</a:t>
            </a:r>
          </a:p>
          <a:p>
            <a:pPr algn="ctr">
              <a:defRPr/>
            </a:pPr>
            <a:r>
              <a:rPr lang="en-GB" dirty="0">
                <a:latin typeface="+mn-lt"/>
              </a:rPr>
              <a:t>Abstract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94275" y="2055813"/>
            <a:ext cx="1016000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dirty="0">
                <a:latin typeface="+mn-lt"/>
              </a:rPr>
              <a:t>Results</a:t>
            </a:r>
          </a:p>
          <a:p>
            <a:pPr algn="ctr">
              <a:defRPr/>
            </a:pPr>
            <a:r>
              <a:rPr lang="en-GB" dirty="0">
                <a:latin typeface="+mn-lt"/>
              </a:rPr>
              <a:t>Chapters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73913" y="2055813"/>
            <a:ext cx="1165225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dirty="0">
                <a:latin typeface="+mn-lt"/>
              </a:rPr>
              <a:t>General</a:t>
            </a:r>
          </a:p>
          <a:p>
            <a:pPr algn="ctr">
              <a:defRPr/>
            </a:pPr>
            <a:r>
              <a:rPr lang="en-GB" dirty="0">
                <a:latin typeface="+mn-lt"/>
              </a:rPr>
              <a:t>Discussion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4994275" y="2714625"/>
            <a:ext cx="1489075" cy="8048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010275" y="2714625"/>
            <a:ext cx="2328863" cy="8048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03250" y="1462088"/>
            <a:ext cx="86677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dirty="0">
                <a:latin typeface="+mn-lt"/>
              </a:rPr>
              <a:t>Stage 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68888" y="1462088"/>
            <a:ext cx="86677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dirty="0">
                <a:latin typeface="+mn-lt"/>
              </a:rPr>
              <a:t>Stage 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33688" y="1462088"/>
            <a:ext cx="86677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dirty="0">
                <a:latin typeface="+mn-lt"/>
              </a:rPr>
              <a:t>Stage 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23138" y="1462088"/>
            <a:ext cx="86677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dirty="0">
                <a:latin typeface="+mn-lt"/>
              </a:rPr>
              <a:t>Stage 4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519863" y="3606800"/>
            <a:ext cx="1789112" cy="28622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n-lt"/>
              </a:rPr>
              <a:t>Each individual</a:t>
            </a:r>
          </a:p>
          <a:p>
            <a:pPr>
              <a:defRPr/>
            </a:pPr>
            <a:r>
              <a:rPr lang="en-GB" dirty="0">
                <a:latin typeface="+mn-lt"/>
              </a:rPr>
              <a:t>results chapter</a:t>
            </a:r>
          </a:p>
          <a:p>
            <a:pPr>
              <a:defRPr/>
            </a:pPr>
            <a:endParaRPr lang="en-GB" dirty="0">
              <a:latin typeface="+mn-lt"/>
            </a:endParaRPr>
          </a:p>
          <a:p>
            <a:pPr>
              <a:defRPr/>
            </a:pPr>
            <a:r>
              <a:rPr lang="en-GB" dirty="0">
                <a:latin typeface="+mn-lt"/>
              </a:rPr>
              <a:t>S1. Title/Abstract</a:t>
            </a:r>
          </a:p>
          <a:p>
            <a:pPr>
              <a:defRPr/>
            </a:pPr>
            <a:endParaRPr lang="en-GB" dirty="0">
              <a:latin typeface="+mn-lt"/>
            </a:endParaRPr>
          </a:p>
          <a:p>
            <a:pPr>
              <a:defRPr/>
            </a:pPr>
            <a:r>
              <a:rPr lang="en-GB" dirty="0">
                <a:latin typeface="+mn-lt"/>
              </a:rPr>
              <a:t>S3. Introduction</a:t>
            </a:r>
          </a:p>
          <a:p>
            <a:pPr>
              <a:defRPr/>
            </a:pPr>
            <a:endParaRPr lang="en-GB" dirty="0">
              <a:latin typeface="+mn-lt"/>
            </a:endParaRPr>
          </a:p>
          <a:p>
            <a:pPr>
              <a:defRPr/>
            </a:pPr>
            <a:r>
              <a:rPr lang="en-GB" dirty="0">
                <a:latin typeface="+mn-lt"/>
              </a:rPr>
              <a:t>S2. Results</a:t>
            </a:r>
          </a:p>
          <a:p>
            <a:pPr>
              <a:defRPr/>
            </a:pPr>
            <a:endParaRPr lang="en-GB" dirty="0">
              <a:latin typeface="+mn-lt"/>
            </a:endParaRPr>
          </a:p>
          <a:p>
            <a:pPr>
              <a:defRPr/>
            </a:pPr>
            <a:r>
              <a:rPr lang="en-GB" dirty="0">
                <a:latin typeface="+mn-lt"/>
              </a:rPr>
              <a:t>S4. Discussion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6483350" y="3606800"/>
            <a:ext cx="1862138" cy="2862263"/>
          </a:xfrm>
          <a:prstGeom prst="roundRect">
            <a:avLst>
              <a:gd name="adj" fmla="val 7899"/>
            </a:avLst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7902" name="Rectangle 29"/>
          <p:cNvSpPr>
            <a:spLocks noChangeArrowheads="1"/>
          </p:cNvSpPr>
          <p:nvPr/>
        </p:nvSpPr>
        <p:spPr bwMode="auto">
          <a:xfrm>
            <a:off x="490538" y="160338"/>
            <a:ext cx="7183437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b="1">
                <a:latin typeface="Calibri" pitchFamily="34" charset="0"/>
              </a:rPr>
              <a:t>For papers, simply apply Stages 1-5.</a:t>
            </a:r>
          </a:p>
          <a:p>
            <a:endParaRPr lang="en-GB" b="1">
              <a:latin typeface="Calibri" pitchFamily="34" charset="0"/>
            </a:endParaRPr>
          </a:p>
          <a:p>
            <a:r>
              <a:rPr lang="en-GB" b="1">
                <a:latin typeface="Calibri" pitchFamily="34" charset="0"/>
              </a:rPr>
              <a:t>For your Thesis however, you will need to apply Stages 1-5 in two stages.</a:t>
            </a:r>
          </a:p>
        </p:txBody>
      </p:sp>
      <p:sp>
        <p:nvSpPr>
          <p:cNvPr id="31" name="TextBox 1"/>
          <p:cNvSpPr txBox="1">
            <a:spLocks noChangeArrowheads="1"/>
          </p:cNvSpPr>
          <p:nvPr/>
        </p:nvSpPr>
        <p:spPr bwMode="auto">
          <a:xfrm>
            <a:off x="473075" y="3705225"/>
            <a:ext cx="5656263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>
                <a:latin typeface="Calibri" pitchFamily="34" charset="0"/>
              </a:rPr>
              <a:t>a.) Start with Stage 1 for your WHOLE thesis</a:t>
            </a:r>
          </a:p>
          <a:p>
            <a:pPr eaLnBrk="1" hangingPunct="1"/>
            <a:endParaRPr lang="en-GB">
              <a:latin typeface="Calibri" pitchFamily="34" charset="0"/>
            </a:endParaRPr>
          </a:p>
          <a:p>
            <a:pPr eaLnBrk="1" hangingPunct="1"/>
            <a:r>
              <a:rPr lang="en-GB">
                <a:latin typeface="Calibri" pitchFamily="34" charset="0"/>
              </a:rPr>
              <a:t>b.) Each of your results chapters will have its own </a:t>
            </a:r>
          </a:p>
          <a:p>
            <a:pPr eaLnBrk="1" hangingPunct="1"/>
            <a:r>
              <a:rPr lang="en-GB">
                <a:latin typeface="Calibri" pitchFamily="34" charset="0"/>
              </a:rPr>
              <a:t>      Abstract, intro, results, discussion    </a:t>
            </a:r>
            <a:r>
              <a:rPr lang="en-GB" i="1">
                <a:latin typeface="Calibri" pitchFamily="34" charset="0"/>
              </a:rPr>
              <a:t>(Why, How, What) </a:t>
            </a:r>
          </a:p>
          <a:p>
            <a:pPr eaLnBrk="1" hangingPunct="1"/>
            <a:endParaRPr lang="en-GB">
              <a:latin typeface="Calibri" pitchFamily="34" charset="0"/>
            </a:endParaRPr>
          </a:p>
          <a:p>
            <a:pPr eaLnBrk="1" hangingPunct="1"/>
            <a:r>
              <a:rPr lang="en-GB">
                <a:latin typeface="Calibri" pitchFamily="34" charset="0"/>
              </a:rPr>
              <a:t>c.) Apply Stages 1-5 for each chapter.</a:t>
            </a:r>
          </a:p>
          <a:p>
            <a:pPr eaLnBrk="1" hangingPunct="1"/>
            <a:endParaRPr lang="en-GB">
              <a:latin typeface="Calibri" pitchFamily="34" charset="0"/>
            </a:endParaRPr>
          </a:p>
          <a:p>
            <a:pPr eaLnBrk="1" hangingPunct="1"/>
            <a:r>
              <a:rPr lang="en-GB">
                <a:latin typeface="Calibri" pitchFamily="34" charset="0"/>
              </a:rPr>
              <a:t>d.) When each chapter is complete, these will fit into </a:t>
            </a:r>
          </a:p>
          <a:p>
            <a:pPr eaLnBrk="1" hangingPunct="1"/>
            <a:r>
              <a:rPr lang="en-GB">
                <a:latin typeface="Calibri" pitchFamily="34" charset="0"/>
              </a:rPr>
              <a:t>      Stage 2 of your WHOLE thesis Stage 1-5.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603250" y="2043113"/>
            <a:ext cx="866775" cy="671512"/>
          </a:xfrm>
          <a:prstGeom prst="roundRect">
            <a:avLst>
              <a:gd name="adj" fmla="val 7899"/>
            </a:avLst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5" name="Rounded Rectangle 34"/>
          <p:cNvSpPr/>
          <p:nvPr/>
        </p:nvSpPr>
        <p:spPr>
          <a:xfrm>
            <a:off x="2601913" y="2043113"/>
            <a:ext cx="1330325" cy="671512"/>
          </a:xfrm>
          <a:prstGeom prst="roundRect">
            <a:avLst>
              <a:gd name="adj" fmla="val 7899"/>
            </a:avLst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6" name="Rounded Rectangle 35"/>
          <p:cNvSpPr/>
          <p:nvPr/>
        </p:nvSpPr>
        <p:spPr>
          <a:xfrm>
            <a:off x="4994275" y="2043113"/>
            <a:ext cx="1016000" cy="671512"/>
          </a:xfrm>
          <a:prstGeom prst="roundRect">
            <a:avLst>
              <a:gd name="adj" fmla="val 7899"/>
            </a:avLst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7" name="Rounded Rectangle 36"/>
          <p:cNvSpPr/>
          <p:nvPr/>
        </p:nvSpPr>
        <p:spPr>
          <a:xfrm>
            <a:off x="7173913" y="2043113"/>
            <a:ext cx="1165225" cy="671512"/>
          </a:xfrm>
          <a:prstGeom prst="roundRect">
            <a:avLst>
              <a:gd name="adj" fmla="val 7899"/>
            </a:avLst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11" grpId="0"/>
      <p:bldP spid="12" grpId="0"/>
      <p:bldP spid="13" grpId="0"/>
      <p:bldP spid="14" grpId="0"/>
      <p:bldP spid="15" grpId="0"/>
      <p:bldP spid="26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Box 1"/>
          <p:cNvSpPr txBox="1">
            <a:spLocks noChangeArrowheads="1"/>
          </p:cNvSpPr>
          <p:nvPr/>
        </p:nvSpPr>
        <p:spPr bwMode="auto">
          <a:xfrm>
            <a:off x="3690938" y="2368550"/>
            <a:ext cx="1863725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>
                <a:solidFill>
                  <a:srgbClr val="000000"/>
                </a:solidFill>
                <a:latin typeface="Calibri" pitchFamily="34" charset="0"/>
              </a:rPr>
              <a:t>Thesis</a:t>
            </a:r>
          </a:p>
          <a:p>
            <a:pPr algn="ctr" eaLnBrk="1" hangingPunct="1"/>
            <a:endParaRPr lang="en-GB">
              <a:solidFill>
                <a:srgbClr val="000000"/>
              </a:solidFill>
              <a:latin typeface="Calibri" pitchFamily="34" charset="0"/>
            </a:endParaRPr>
          </a:p>
          <a:p>
            <a:pPr algn="ctr" eaLnBrk="1" hangingPunct="1"/>
            <a:r>
              <a:rPr lang="en-GB">
                <a:solidFill>
                  <a:srgbClr val="000000"/>
                </a:solidFill>
                <a:latin typeface="Calibri" pitchFamily="34" charset="0"/>
              </a:rPr>
              <a:t>Research Paper</a:t>
            </a:r>
          </a:p>
          <a:p>
            <a:pPr algn="ctr" eaLnBrk="1" hangingPunct="1"/>
            <a:endParaRPr lang="en-GB">
              <a:solidFill>
                <a:srgbClr val="000000"/>
              </a:solidFill>
              <a:latin typeface="Calibri" pitchFamily="34" charset="0"/>
            </a:endParaRPr>
          </a:p>
          <a:p>
            <a:pPr algn="ctr" eaLnBrk="1" hangingPunct="1"/>
            <a:r>
              <a:rPr lang="en-GB" b="1">
                <a:solidFill>
                  <a:srgbClr val="000000"/>
                </a:solidFill>
                <a:latin typeface="Calibri" pitchFamily="34" charset="0"/>
              </a:rPr>
              <a:t>Review Paper</a:t>
            </a:r>
          </a:p>
          <a:p>
            <a:pPr algn="ctr" eaLnBrk="1" hangingPunct="1"/>
            <a:endParaRPr lang="en-GB">
              <a:solidFill>
                <a:srgbClr val="000000"/>
              </a:solidFill>
              <a:latin typeface="Calibri" pitchFamily="34" charset="0"/>
            </a:endParaRPr>
          </a:p>
          <a:p>
            <a:pPr algn="ctr" eaLnBrk="1" hangingPunct="1"/>
            <a:r>
              <a:rPr lang="en-GB">
                <a:solidFill>
                  <a:srgbClr val="000000"/>
                </a:solidFill>
                <a:latin typeface="Calibri" pitchFamily="34" charset="0"/>
              </a:rPr>
              <a:t>Grant Application</a:t>
            </a:r>
          </a:p>
          <a:p>
            <a:pPr algn="ctr" eaLnBrk="1" hangingPunct="1"/>
            <a:endParaRPr lang="en-GB">
              <a:solidFill>
                <a:srgbClr val="000000"/>
              </a:solidFill>
              <a:latin typeface="Calibri" pitchFamily="34" charset="0"/>
            </a:endParaRPr>
          </a:p>
          <a:p>
            <a:pPr algn="ctr" eaLnBrk="1" hangingPunct="1"/>
            <a:r>
              <a:rPr lang="en-GB">
                <a:solidFill>
                  <a:srgbClr val="000000"/>
                </a:solidFill>
                <a:latin typeface="Calibri" pitchFamily="34" charset="0"/>
              </a:rPr>
              <a:t>Talk/Presentation</a:t>
            </a:r>
          </a:p>
          <a:p>
            <a:pPr algn="ctr" eaLnBrk="1" hangingPunct="1"/>
            <a:endParaRPr lang="en-GB">
              <a:solidFill>
                <a:srgbClr val="000000"/>
              </a:solidFill>
              <a:latin typeface="Calibri" pitchFamily="34" charset="0"/>
            </a:endParaRPr>
          </a:p>
          <a:p>
            <a:pPr algn="ctr" eaLnBrk="1" hangingPunct="1"/>
            <a:r>
              <a:rPr lang="en-GB">
                <a:solidFill>
                  <a:srgbClr val="000000"/>
                </a:solidFill>
                <a:latin typeface="Calibri" pitchFamily="34" charset="0"/>
              </a:rPr>
              <a:t>Poster</a:t>
            </a:r>
          </a:p>
        </p:txBody>
      </p:sp>
      <p:sp>
        <p:nvSpPr>
          <p:cNvPr id="38915" name="TextBox 2"/>
          <p:cNvSpPr txBox="1">
            <a:spLocks noChangeArrowheads="1"/>
          </p:cNvSpPr>
          <p:nvPr/>
        </p:nvSpPr>
        <p:spPr bwMode="auto">
          <a:xfrm>
            <a:off x="3294063" y="1079500"/>
            <a:ext cx="2657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b="1">
                <a:solidFill>
                  <a:srgbClr val="000000"/>
                </a:solidFill>
                <a:latin typeface="Calibri" pitchFamily="34" charset="0"/>
              </a:rPr>
              <a:t>Types of Scientific Writing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Box 1"/>
          <p:cNvSpPr txBox="1">
            <a:spLocks noChangeArrowheads="1"/>
          </p:cNvSpPr>
          <p:nvPr/>
        </p:nvSpPr>
        <p:spPr bwMode="auto">
          <a:xfrm>
            <a:off x="568325" y="1098550"/>
            <a:ext cx="14874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b="1">
                <a:solidFill>
                  <a:srgbClr val="000000"/>
                </a:solidFill>
                <a:latin typeface="Calibri" pitchFamily="34" charset="0"/>
              </a:rPr>
              <a:t>Review paper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68325" y="1846263"/>
            <a:ext cx="8358188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  <a:latin typeface="Calibri" pitchFamily="34" charset="0"/>
              </a:rPr>
              <a:t>S1. Title/Abstract</a:t>
            </a:r>
          </a:p>
          <a:p>
            <a:pPr eaLnBrk="1" hangingPunct="1"/>
            <a:endParaRPr lang="en-GB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/>
            <a:r>
              <a:rPr lang="en-GB">
                <a:solidFill>
                  <a:srgbClr val="000000"/>
                </a:solidFill>
                <a:latin typeface="Calibri" pitchFamily="34" charset="0"/>
              </a:rPr>
              <a:t>S2. Assemble key papers and write a paragraph summarizing each paper</a:t>
            </a:r>
          </a:p>
          <a:p>
            <a:pPr eaLnBrk="1" hangingPunct="1"/>
            <a:r>
              <a:rPr lang="en-GB">
                <a:solidFill>
                  <a:srgbClr val="000000"/>
                </a:solidFill>
                <a:latin typeface="Calibri" pitchFamily="34" charset="0"/>
              </a:rPr>
              <a:t>      (don’t over think this stage.  Just summarize the key points)</a:t>
            </a:r>
          </a:p>
          <a:p>
            <a:pPr eaLnBrk="1" hangingPunct="1"/>
            <a:endParaRPr lang="en-GB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/>
            <a:r>
              <a:rPr lang="en-GB">
                <a:solidFill>
                  <a:srgbClr val="000000"/>
                </a:solidFill>
                <a:latin typeface="Calibri" pitchFamily="34" charset="0"/>
              </a:rPr>
              <a:t>S3. Order your different summaries into the structure, initially as suggested in the     </a:t>
            </a:r>
          </a:p>
          <a:p>
            <a:pPr eaLnBrk="1" hangingPunct="1"/>
            <a:r>
              <a:rPr lang="en-GB">
                <a:solidFill>
                  <a:srgbClr val="000000"/>
                </a:solidFill>
                <a:latin typeface="Calibri" pitchFamily="34" charset="0"/>
              </a:rPr>
              <a:t>      abstract.  Remember to use subheadings to tell your story. Be flexible about  </a:t>
            </a:r>
          </a:p>
          <a:p>
            <a:pPr eaLnBrk="1" hangingPunct="1"/>
            <a:r>
              <a:rPr lang="en-GB">
                <a:solidFill>
                  <a:srgbClr val="000000"/>
                </a:solidFill>
                <a:latin typeface="Calibri" pitchFamily="34" charset="0"/>
              </a:rPr>
              <a:t>      changing the structure as necessary, in order to  put across your intended message,  </a:t>
            </a:r>
          </a:p>
          <a:p>
            <a:pPr eaLnBrk="1" hangingPunct="1"/>
            <a:r>
              <a:rPr lang="en-GB">
                <a:solidFill>
                  <a:srgbClr val="000000"/>
                </a:solidFill>
                <a:latin typeface="Calibri" pitchFamily="34" charset="0"/>
              </a:rPr>
              <a:t>      tweaking your abstract as you go along. </a:t>
            </a:r>
          </a:p>
          <a:p>
            <a:pPr eaLnBrk="1" hangingPunct="1"/>
            <a:endParaRPr lang="en-GB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/>
            <a:r>
              <a:rPr lang="en-GB">
                <a:solidFill>
                  <a:srgbClr val="000000"/>
                </a:solidFill>
                <a:latin typeface="Calibri" pitchFamily="34" charset="0"/>
              </a:rPr>
              <a:t>S4. Begin to fix the continuity between you different summaries and sections.</a:t>
            </a:r>
          </a:p>
          <a:p>
            <a:pPr eaLnBrk="1" hangingPunct="1"/>
            <a:endParaRPr lang="en-GB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/>
            <a:r>
              <a:rPr lang="en-GB">
                <a:solidFill>
                  <a:srgbClr val="000000"/>
                </a:solidFill>
                <a:latin typeface="Calibri" pitchFamily="34" charset="0"/>
              </a:rPr>
              <a:t>S5. Polish and reference.</a:t>
            </a:r>
          </a:p>
          <a:p>
            <a:pPr eaLnBrk="1" hangingPunct="1"/>
            <a:endParaRPr lang="en-GB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/>
            <a:endParaRPr lang="en-GB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33" y="100013"/>
            <a:ext cx="2484437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61" descr="MDU logo rgb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572" y="5990290"/>
            <a:ext cx="1541895" cy="64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448" y="30258"/>
            <a:ext cx="5716259" cy="862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55" name="TextBox 6"/>
          <p:cNvSpPr txBox="1">
            <a:spLocks noChangeArrowheads="1"/>
          </p:cNvSpPr>
          <p:nvPr/>
        </p:nvSpPr>
        <p:spPr bwMode="auto">
          <a:xfrm>
            <a:off x="187058" y="2224748"/>
            <a:ext cx="377533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3200" b="1" dirty="0" smtClean="0">
                <a:solidFill>
                  <a:srgbClr val="002060"/>
                </a:solidFill>
                <a:latin typeface="Calibri" pitchFamily="34" charset="0"/>
              </a:rPr>
              <a:t>Questions?</a:t>
            </a:r>
            <a:endParaRPr lang="en-GB" sz="3200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14312" y="2032445"/>
            <a:ext cx="1606530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000" b="1" i="1" dirty="0" smtClean="0">
                <a:solidFill>
                  <a:srgbClr val="C00000"/>
                </a:solidFill>
                <a:latin typeface="Calibri"/>
              </a:rPr>
              <a:t>Why?</a:t>
            </a:r>
          </a:p>
          <a:p>
            <a:pPr algn="ctr"/>
            <a:endParaRPr lang="en-GB" sz="4000" b="1" i="1" dirty="0" smtClean="0">
              <a:solidFill>
                <a:srgbClr val="C00000"/>
              </a:solidFill>
              <a:latin typeface="Calibri"/>
            </a:endParaRPr>
          </a:p>
          <a:p>
            <a:pPr algn="ctr"/>
            <a:endParaRPr lang="en-GB" sz="4000" b="1" i="1" dirty="0">
              <a:solidFill>
                <a:srgbClr val="C00000"/>
              </a:solidFill>
              <a:latin typeface="Calibri"/>
            </a:endParaRPr>
          </a:p>
          <a:p>
            <a:pPr algn="ctr"/>
            <a:r>
              <a:rPr lang="en-GB" sz="4000" b="1" i="1" dirty="0" smtClean="0">
                <a:solidFill>
                  <a:srgbClr val="C00000"/>
                </a:solidFill>
                <a:latin typeface="Calibri"/>
              </a:rPr>
              <a:t>How?</a:t>
            </a:r>
          </a:p>
          <a:p>
            <a:pPr algn="ctr"/>
            <a:endParaRPr lang="en-GB" sz="4000" b="1" i="1" dirty="0" smtClean="0">
              <a:solidFill>
                <a:srgbClr val="C00000"/>
              </a:solidFill>
              <a:latin typeface="Calibri"/>
            </a:endParaRPr>
          </a:p>
          <a:p>
            <a:pPr algn="ctr"/>
            <a:endParaRPr lang="en-GB" sz="4000" b="1" i="1" dirty="0">
              <a:solidFill>
                <a:srgbClr val="C00000"/>
              </a:solidFill>
              <a:latin typeface="Calibri"/>
            </a:endParaRPr>
          </a:p>
          <a:p>
            <a:pPr algn="ctr"/>
            <a:r>
              <a:rPr lang="en-GB" sz="4000" b="1" i="1" dirty="0" smtClean="0">
                <a:solidFill>
                  <a:srgbClr val="C00000"/>
                </a:solidFill>
                <a:latin typeface="Calibri"/>
              </a:rPr>
              <a:t>What?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3720" y="4030080"/>
            <a:ext cx="2030144" cy="1548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13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Box 1"/>
          <p:cNvSpPr txBox="1">
            <a:spLocks noChangeArrowheads="1"/>
          </p:cNvSpPr>
          <p:nvPr/>
        </p:nvSpPr>
        <p:spPr bwMode="auto">
          <a:xfrm>
            <a:off x="3708400" y="2368550"/>
            <a:ext cx="1828800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b="1">
                <a:latin typeface="Calibri" pitchFamily="34" charset="0"/>
              </a:rPr>
              <a:t>Thesis</a:t>
            </a:r>
          </a:p>
          <a:p>
            <a:pPr algn="ctr" eaLnBrk="1" hangingPunct="1"/>
            <a:endParaRPr lang="en-GB">
              <a:latin typeface="Calibri" pitchFamily="34" charset="0"/>
            </a:endParaRPr>
          </a:p>
          <a:p>
            <a:pPr algn="ctr" eaLnBrk="1" hangingPunct="1"/>
            <a:r>
              <a:rPr lang="en-GB">
                <a:latin typeface="Calibri" pitchFamily="34" charset="0"/>
              </a:rPr>
              <a:t>Research Paper</a:t>
            </a:r>
          </a:p>
          <a:p>
            <a:pPr algn="ctr" eaLnBrk="1" hangingPunct="1"/>
            <a:endParaRPr lang="en-GB">
              <a:latin typeface="Calibri" pitchFamily="34" charset="0"/>
            </a:endParaRPr>
          </a:p>
          <a:p>
            <a:pPr algn="ctr" eaLnBrk="1" hangingPunct="1"/>
            <a:r>
              <a:rPr lang="en-GB">
                <a:latin typeface="Calibri" pitchFamily="34" charset="0"/>
              </a:rPr>
              <a:t>Review Paper</a:t>
            </a:r>
          </a:p>
          <a:p>
            <a:pPr algn="ctr" eaLnBrk="1" hangingPunct="1"/>
            <a:endParaRPr lang="en-GB">
              <a:latin typeface="Calibri" pitchFamily="34" charset="0"/>
            </a:endParaRPr>
          </a:p>
          <a:p>
            <a:pPr algn="ctr" eaLnBrk="1" hangingPunct="1"/>
            <a:r>
              <a:rPr lang="en-GB">
                <a:latin typeface="Calibri" pitchFamily="34" charset="0"/>
              </a:rPr>
              <a:t>Grant Application</a:t>
            </a:r>
          </a:p>
          <a:p>
            <a:pPr algn="ctr" eaLnBrk="1" hangingPunct="1"/>
            <a:endParaRPr lang="en-GB">
              <a:latin typeface="Calibri" pitchFamily="34" charset="0"/>
            </a:endParaRPr>
          </a:p>
          <a:p>
            <a:pPr algn="ctr" eaLnBrk="1" hangingPunct="1"/>
            <a:r>
              <a:rPr lang="en-GB">
                <a:latin typeface="Calibri" pitchFamily="34" charset="0"/>
              </a:rPr>
              <a:t>Talk/Presentation</a:t>
            </a:r>
          </a:p>
          <a:p>
            <a:pPr algn="ctr" eaLnBrk="1" hangingPunct="1"/>
            <a:endParaRPr lang="en-GB">
              <a:latin typeface="Calibri" pitchFamily="34" charset="0"/>
            </a:endParaRPr>
          </a:p>
          <a:p>
            <a:pPr algn="ctr" eaLnBrk="1" hangingPunct="1"/>
            <a:r>
              <a:rPr lang="en-GB">
                <a:latin typeface="Calibri" pitchFamily="34" charset="0"/>
              </a:rPr>
              <a:t>Poster</a:t>
            </a:r>
          </a:p>
        </p:txBody>
      </p:sp>
      <p:sp>
        <p:nvSpPr>
          <p:cNvPr id="27651" name="TextBox 2"/>
          <p:cNvSpPr txBox="1">
            <a:spLocks noChangeArrowheads="1"/>
          </p:cNvSpPr>
          <p:nvPr/>
        </p:nvSpPr>
        <p:spPr bwMode="auto">
          <a:xfrm>
            <a:off x="3294063" y="1079500"/>
            <a:ext cx="2657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b="1">
                <a:latin typeface="Calibri" pitchFamily="34" charset="0"/>
              </a:rPr>
              <a:t>Types of Scientific Writing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713163" y="2379663"/>
            <a:ext cx="1828800" cy="96996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" name="Rounded Rectangle 4"/>
          <p:cNvSpPr/>
          <p:nvPr/>
        </p:nvSpPr>
        <p:spPr>
          <a:xfrm>
            <a:off x="3711575" y="4537075"/>
            <a:ext cx="1828800" cy="94932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1528763" y="1123950"/>
            <a:ext cx="6140450" cy="387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>
                <a:latin typeface="Calibri" pitchFamily="34" charset="0"/>
              </a:rPr>
              <a:t>We are scientists, NOT English majors.</a:t>
            </a:r>
          </a:p>
          <a:p>
            <a:pPr algn="ctr" eaLnBrk="1" hangingPunct="1"/>
            <a:endParaRPr lang="en-GB">
              <a:latin typeface="Calibri" pitchFamily="34" charset="0"/>
            </a:endParaRPr>
          </a:p>
          <a:p>
            <a:pPr algn="ctr" eaLnBrk="1" hangingPunct="1"/>
            <a:endParaRPr lang="en-GB">
              <a:latin typeface="Calibri" pitchFamily="34" charset="0"/>
            </a:endParaRPr>
          </a:p>
          <a:p>
            <a:pPr algn="ctr" eaLnBrk="1" hangingPunct="1"/>
            <a:r>
              <a:rPr lang="en-GB">
                <a:latin typeface="Calibri" pitchFamily="34" charset="0"/>
              </a:rPr>
              <a:t>Our job is to </a:t>
            </a:r>
            <a:r>
              <a:rPr lang="en-GB" b="1">
                <a:latin typeface="Calibri" pitchFamily="34" charset="0"/>
              </a:rPr>
              <a:t>communicate</a:t>
            </a:r>
            <a:r>
              <a:rPr lang="en-GB">
                <a:latin typeface="Calibri" pitchFamily="34" charset="0"/>
              </a:rPr>
              <a:t> our research </a:t>
            </a:r>
            <a:r>
              <a:rPr lang="en-GB" b="1">
                <a:latin typeface="Calibri" pitchFamily="34" charset="0"/>
              </a:rPr>
              <a:t>clearly and accurately, </a:t>
            </a:r>
          </a:p>
          <a:p>
            <a:pPr algn="ctr" eaLnBrk="1" hangingPunct="1"/>
            <a:r>
              <a:rPr lang="en-GB" b="1">
                <a:latin typeface="Calibri" pitchFamily="34" charset="0"/>
              </a:rPr>
              <a:t>in a succinct and unambiguous</a:t>
            </a:r>
            <a:r>
              <a:rPr lang="en-GB">
                <a:latin typeface="Calibri" pitchFamily="34" charset="0"/>
              </a:rPr>
              <a:t> manner.</a:t>
            </a:r>
          </a:p>
          <a:p>
            <a:pPr algn="ctr" eaLnBrk="1" hangingPunct="1"/>
            <a:endParaRPr lang="en-GB">
              <a:latin typeface="Calibri" pitchFamily="34" charset="0"/>
            </a:endParaRPr>
          </a:p>
          <a:p>
            <a:pPr algn="ctr" eaLnBrk="1" hangingPunct="1"/>
            <a:endParaRPr lang="en-GB">
              <a:latin typeface="Calibri" pitchFamily="34" charset="0"/>
            </a:endParaRPr>
          </a:p>
          <a:p>
            <a:pPr algn="ctr" eaLnBrk="1" hangingPunct="1"/>
            <a:r>
              <a:rPr lang="en-GB" sz="2400">
                <a:latin typeface="Calibri" pitchFamily="34" charset="0"/>
              </a:rPr>
              <a:t>Why?</a:t>
            </a:r>
          </a:p>
          <a:p>
            <a:pPr algn="ctr" eaLnBrk="1" hangingPunct="1"/>
            <a:endParaRPr lang="en-GB" sz="2400">
              <a:latin typeface="Calibri" pitchFamily="34" charset="0"/>
            </a:endParaRPr>
          </a:p>
          <a:p>
            <a:pPr algn="ctr" eaLnBrk="1" hangingPunct="1"/>
            <a:r>
              <a:rPr lang="en-GB" sz="2400">
                <a:latin typeface="Calibri" pitchFamily="34" charset="0"/>
              </a:rPr>
              <a:t>How?</a:t>
            </a:r>
          </a:p>
          <a:p>
            <a:pPr algn="ctr" eaLnBrk="1" hangingPunct="1"/>
            <a:endParaRPr lang="en-GB" sz="2400">
              <a:latin typeface="Calibri" pitchFamily="34" charset="0"/>
            </a:endParaRPr>
          </a:p>
          <a:p>
            <a:pPr algn="ctr" eaLnBrk="1" hangingPunct="1"/>
            <a:r>
              <a:rPr lang="en-GB" sz="2400">
                <a:latin typeface="Calibri" pitchFamily="34" charset="0"/>
              </a:rPr>
              <a:t>What?</a:t>
            </a:r>
          </a:p>
        </p:txBody>
      </p:sp>
      <p:sp>
        <p:nvSpPr>
          <p:cNvPr id="4099" name="TextBox 2"/>
          <p:cNvSpPr txBox="1">
            <a:spLocks noChangeArrowheads="1"/>
          </p:cNvSpPr>
          <p:nvPr/>
        </p:nvSpPr>
        <p:spPr bwMode="auto">
          <a:xfrm>
            <a:off x="1422400" y="5264150"/>
            <a:ext cx="6265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>
                <a:latin typeface="Calibri" pitchFamily="34" charset="0"/>
              </a:rPr>
              <a:t>Beautiful language is nothing without the </a:t>
            </a:r>
            <a:r>
              <a:rPr lang="en-GB" b="1">
                <a:latin typeface="Calibri" pitchFamily="34" charset="0"/>
              </a:rPr>
              <a:t>Structure and Message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0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0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698500" y="1509713"/>
            <a:ext cx="8969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>
                <a:latin typeface="Calibri" pitchFamily="34" charset="0"/>
              </a:rPr>
              <a:t>Why?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698500" y="3149600"/>
            <a:ext cx="9001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>
                <a:latin typeface="Calibri" pitchFamily="34" charset="0"/>
              </a:rPr>
              <a:t>How?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98500" y="4745038"/>
            <a:ext cx="1009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>
                <a:latin typeface="Calibri" pitchFamily="34" charset="0"/>
              </a:rPr>
              <a:t>What?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98500" y="2054225"/>
            <a:ext cx="39131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>
                <a:latin typeface="Calibri" pitchFamily="34" charset="0"/>
              </a:rPr>
              <a:t>Why are you doing what you are doing?</a:t>
            </a:r>
          </a:p>
          <a:p>
            <a:pPr eaLnBrk="1" hangingPunct="1"/>
            <a:r>
              <a:rPr lang="en-GB">
                <a:latin typeface="Calibri" pitchFamily="34" charset="0"/>
              </a:rPr>
              <a:t>What is the question?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98500" y="3771900"/>
            <a:ext cx="4562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>
                <a:latin typeface="Calibri" pitchFamily="34" charset="0"/>
              </a:rPr>
              <a:t>How have you chosen to answer the question?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98500" y="5340350"/>
            <a:ext cx="2679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>
                <a:latin typeface="Calibri" pitchFamily="34" charset="0"/>
              </a:rPr>
              <a:t>What have you found out?</a:t>
            </a:r>
          </a:p>
          <a:p>
            <a:pPr eaLnBrk="1" hangingPunct="1"/>
            <a:r>
              <a:rPr lang="en-GB">
                <a:latin typeface="Calibri" pitchFamily="34" charset="0"/>
              </a:rPr>
              <a:t>What does this mean?</a:t>
            </a:r>
          </a:p>
        </p:txBody>
      </p:sp>
      <p:sp>
        <p:nvSpPr>
          <p:cNvPr id="8" name="Right Arrow 7"/>
          <p:cNvSpPr/>
          <p:nvPr/>
        </p:nvSpPr>
        <p:spPr>
          <a:xfrm>
            <a:off x="5541963" y="2195513"/>
            <a:ext cx="341312" cy="3635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389688" y="2054225"/>
            <a:ext cx="20526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>
                <a:latin typeface="Calibri" pitchFamily="34" charset="0"/>
              </a:rPr>
              <a:t>Introduction</a:t>
            </a:r>
          </a:p>
          <a:p>
            <a:pPr eaLnBrk="1" hangingPunct="1"/>
            <a:r>
              <a:rPr lang="en-GB">
                <a:latin typeface="Calibri" pitchFamily="34" charset="0"/>
              </a:rPr>
              <a:t>Aims and objectives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5540375" y="3775075"/>
            <a:ext cx="341313" cy="3635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388100" y="3633788"/>
            <a:ext cx="23574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>
                <a:latin typeface="Calibri" pitchFamily="34" charset="0"/>
              </a:rPr>
              <a:t>Approach</a:t>
            </a:r>
          </a:p>
          <a:p>
            <a:pPr eaLnBrk="1" hangingPunct="1"/>
            <a:r>
              <a:rPr lang="en-GB">
                <a:latin typeface="Calibri" pitchFamily="34" charset="0"/>
              </a:rPr>
              <a:t>Materials and methods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5537200" y="5481638"/>
            <a:ext cx="342900" cy="3635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386513" y="5340350"/>
            <a:ext cx="11652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>
                <a:latin typeface="Calibri" pitchFamily="34" charset="0"/>
              </a:rPr>
              <a:t>Results</a:t>
            </a:r>
          </a:p>
          <a:p>
            <a:pPr eaLnBrk="1" hangingPunct="1"/>
            <a:r>
              <a:rPr lang="en-GB">
                <a:latin typeface="Calibri" pitchFamily="34" charset="0"/>
              </a:rPr>
              <a:t>Discussion</a:t>
            </a:r>
          </a:p>
        </p:txBody>
      </p:sp>
      <p:sp>
        <p:nvSpPr>
          <p:cNvPr id="29710" name="TextBox 13"/>
          <p:cNvSpPr txBox="1">
            <a:spLocks noChangeArrowheads="1"/>
          </p:cNvSpPr>
          <p:nvPr/>
        </p:nvSpPr>
        <p:spPr bwMode="auto">
          <a:xfrm>
            <a:off x="2346325" y="461963"/>
            <a:ext cx="4648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2400" b="1">
                <a:latin typeface="Calibri" pitchFamily="34" charset="0"/>
              </a:rPr>
              <a:t>The foundation of scientific writing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 animBg="1"/>
      <p:bldP spid="9" grpId="0"/>
      <p:bldP spid="10" grpId="0" animBg="1"/>
      <p:bldP spid="11" grpId="0"/>
      <p:bldP spid="12" grpId="0" animBg="1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09763" y="2113234"/>
            <a:ext cx="42470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 a completely scalable concept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634835" y="1090231"/>
            <a:ext cx="1302327" cy="2507673"/>
            <a:chOff x="983672" y="1090233"/>
            <a:chExt cx="1302327" cy="2507673"/>
          </a:xfrm>
        </p:grpSpPr>
        <p:sp>
          <p:nvSpPr>
            <p:cNvPr id="2" name="TextBox 1"/>
            <p:cNvSpPr txBox="1">
              <a:spLocks noChangeArrowheads="1"/>
            </p:cNvSpPr>
            <p:nvPr/>
          </p:nvSpPr>
          <p:spPr bwMode="auto">
            <a:xfrm>
              <a:off x="1050445" y="1220685"/>
              <a:ext cx="1168781" cy="22467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Arial" charset="0"/>
                </a:rPr>
                <a:t>Why</a:t>
              </a:r>
              <a:r>
                <a:rPr kumimoji="0" lang="en-GB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Arial" charset="0"/>
                </a:rPr>
                <a:t>?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Arial" charset="0"/>
                </a:rPr>
                <a:t>How?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Arial" charset="0"/>
                </a:rPr>
                <a:t>What?</a:t>
              </a:r>
            </a:p>
          </p:txBody>
        </p:sp>
        <p:sp>
          <p:nvSpPr>
            <p:cNvPr id="4" name="Rounded Rectangle 3"/>
            <p:cNvSpPr/>
            <p:nvPr/>
          </p:nvSpPr>
          <p:spPr>
            <a:xfrm>
              <a:off x="983672" y="1090233"/>
              <a:ext cx="1302327" cy="2507673"/>
            </a:xfrm>
            <a:prstGeom prst="roundRect">
              <a:avLst/>
            </a:prstGeom>
            <a:solidFill>
              <a:srgbClr val="C00000">
                <a:alpha val="15000"/>
              </a:srgbClr>
            </a:solidFill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5" name="Right Triangle 4"/>
          <p:cNvSpPr/>
          <p:nvPr/>
        </p:nvSpPr>
        <p:spPr>
          <a:xfrm flipH="1">
            <a:off x="872832" y="5098477"/>
            <a:ext cx="6941131" cy="1343891"/>
          </a:xfrm>
          <a:prstGeom prst="rt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8598" y="4521237"/>
            <a:ext cx="13748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Individual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experiments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73329" y="4659736"/>
            <a:ext cx="952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Projects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48909" y="4664336"/>
            <a:ext cx="1391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Programmes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10515" y="4668936"/>
            <a:ext cx="892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Careers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103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Box 1"/>
          <p:cNvSpPr txBox="1">
            <a:spLocks noChangeArrowheads="1"/>
          </p:cNvSpPr>
          <p:nvPr/>
        </p:nvSpPr>
        <p:spPr bwMode="auto">
          <a:xfrm>
            <a:off x="1323975" y="727075"/>
            <a:ext cx="65897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b="1">
                <a:latin typeface="Calibri" pitchFamily="34" charset="0"/>
              </a:rPr>
              <a:t>What is the most effective way of producing a scientific document?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105025" y="2776538"/>
            <a:ext cx="50276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i="1">
                <a:latin typeface="Calibri" pitchFamily="34" charset="0"/>
              </a:rPr>
              <a:t>Do NOT start at the beginning and end at the end.</a:t>
            </a:r>
          </a:p>
          <a:p>
            <a:pPr algn="ctr" eaLnBrk="1" hangingPunct="1"/>
            <a:endParaRPr lang="en-GB" i="1">
              <a:latin typeface="Calibri" pitchFamily="34" charset="0"/>
            </a:endParaRPr>
          </a:p>
          <a:p>
            <a:pPr algn="ctr" eaLnBrk="1" hangingPunct="1"/>
            <a:r>
              <a:rPr lang="en-GB" i="1">
                <a:latin typeface="Calibri" pitchFamily="34" charset="0"/>
              </a:rPr>
              <a:t>At best, this is an unfocused waste of time,</a:t>
            </a:r>
          </a:p>
          <a:p>
            <a:pPr algn="ctr" eaLnBrk="1" hangingPunct="1"/>
            <a:r>
              <a:rPr lang="en-GB" i="1">
                <a:latin typeface="Calibri" pitchFamily="34" charset="0"/>
              </a:rPr>
              <a:t>at worst, a possible road to ruin.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872999" y="1685925"/>
            <a:ext cx="74916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dirty="0">
                <a:latin typeface="Calibri" pitchFamily="34" charset="0"/>
              </a:rPr>
              <a:t>A blank </a:t>
            </a:r>
            <a:r>
              <a:rPr lang="en-GB" dirty="0" smtClean="0">
                <a:latin typeface="Calibri" pitchFamily="34" charset="0"/>
              </a:rPr>
              <a:t>screen </a:t>
            </a:r>
            <a:r>
              <a:rPr lang="en-GB" dirty="0">
                <a:latin typeface="Calibri" pitchFamily="34" charset="0"/>
              </a:rPr>
              <a:t>is daunting to ALL of us, however experienced, however smart.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79500" y="4649788"/>
            <a:ext cx="7078663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>
                <a:latin typeface="Calibri" pitchFamily="34" charset="0"/>
              </a:rPr>
              <a:t>Compartmentalize your tasks/problems and write in a structured manner.</a:t>
            </a:r>
          </a:p>
          <a:p>
            <a:pPr algn="ctr" eaLnBrk="1" hangingPunct="1"/>
            <a:endParaRPr lang="en-GB">
              <a:latin typeface="Calibri" pitchFamily="34" charset="0"/>
            </a:endParaRPr>
          </a:p>
          <a:p>
            <a:pPr algn="ctr" eaLnBrk="1" hangingPunct="1"/>
            <a:r>
              <a:rPr lang="en-GB">
                <a:latin typeface="Calibri" pitchFamily="34" charset="0"/>
              </a:rPr>
              <a:t>Remember, you are NOT English majors, and this is NOT creative writing.</a:t>
            </a:r>
          </a:p>
          <a:p>
            <a:pPr algn="ctr" eaLnBrk="1" hangingPunct="1"/>
            <a:endParaRPr lang="en-GB">
              <a:latin typeface="Calibri" pitchFamily="34" charset="0"/>
            </a:endParaRPr>
          </a:p>
          <a:p>
            <a:pPr algn="ctr" eaLnBrk="1" hangingPunct="1"/>
            <a:r>
              <a:rPr lang="en-GB">
                <a:latin typeface="Calibri" pitchFamily="34" charset="0"/>
              </a:rPr>
              <a:t>This is SCIENTIFIC writing.</a:t>
            </a:r>
          </a:p>
        </p:txBody>
      </p:sp>
      <p:pic>
        <p:nvPicPr>
          <p:cNvPr id="3076" name="Picture 4" descr="http://neoacademic.com/wp-content/uploads/2014/07/Writing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05" y="2242993"/>
            <a:ext cx="6718453" cy="2911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Box 1"/>
          <p:cNvSpPr txBox="1">
            <a:spLocks noChangeArrowheads="1"/>
          </p:cNvSpPr>
          <p:nvPr/>
        </p:nvSpPr>
        <p:spPr bwMode="auto">
          <a:xfrm>
            <a:off x="3319463" y="1057275"/>
            <a:ext cx="2374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b="1">
                <a:latin typeface="Calibri" pitchFamily="34" charset="0"/>
              </a:rPr>
              <a:t>Structure and Message</a:t>
            </a:r>
          </a:p>
        </p:txBody>
      </p:sp>
      <p:sp>
        <p:nvSpPr>
          <p:cNvPr id="31747" name="TextBox 2"/>
          <p:cNvSpPr txBox="1">
            <a:spLocks noChangeArrowheads="1"/>
          </p:cNvSpPr>
          <p:nvPr/>
        </p:nvSpPr>
        <p:spPr bwMode="auto">
          <a:xfrm>
            <a:off x="4029075" y="441325"/>
            <a:ext cx="955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000" b="1">
                <a:latin typeface="Calibri" pitchFamily="34" charset="0"/>
              </a:rPr>
              <a:t>Stage 1</a:t>
            </a:r>
          </a:p>
        </p:txBody>
      </p:sp>
      <p:sp>
        <p:nvSpPr>
          <p:cNvPr id="7173" name="TextBox 4"/>
          <p:cNvSpPr txBox="1">
            <a:spLocks noChangeArrowheads="1"/>
          </p:cNvSpPr>
          <p:nvPr/>
        </p:nvSpPr>
        <p:spPr bwMode="auto">
          <a:xfrm>
            <a:off x="1190625" y="1924050"/>
            <a:ext cx="6632575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>
                <a:latin typeface="Calibri" pitchFamily="34" charset="0"/>
              </a:rPr>
              <a:t>a.) Gather all your possible figures/tables/illustrations</a:t>
            </a:r>
          </a:p>
          <a:p>
            <a:pPr eaLnBrk="1" hangingPunct="1"/>
            <a:endParaRPr lang="en-GB">
              <a:latin typeface="Calibri" pitchFamily="34" charset="0"/>
            </a:endParaRPr>
          </a:p>
          <a:p>
            <a:pPr eaLnBrk="1" hangingPunct="1"/>
            <a:r>
              <a:rPr lang="en-GB">
                <a:latin typeface="Calibri" pitchFamily="34" charset="0"/>
              </a:rPr>
              <a:t>b.) Give them each a title and place them in some order</a:t>
            </a:r>
          </a:p>
          <a:p>
            <a:pPr eaLnBrk="1" hangingPunct="1"/>
            <a:endParaRPr lang="en-GB">
              <a:latin typeface="Calibri" pitchFamily="34" charset="0"/>
            </a:endParaRPr>
          </a:p>
          <a:p>
            <a:pPr eaLnBrk="1" hangingPunct="1"/>
            <a:r>
              <a:rPr lang="en-GB" b="1">
                <a:solidFill>
                  <a:srgbClr val="FF0000"/>
                </a:solidFill>
                <a:latin typeface="Calibri" pitchFamily="34" charset="0"/>
              </a:rPr>
              <a:t>c.) Write an ‘ABSTRACT’ </a:t>
            </a:r>
            <a:r>
              <a:rPr lang="en-GB" b="1" i="1">
                <a:solidFill>
                  <a:srgbClr val="FF0000"/>
                </a:solidFill>
                <a:latin typeface="Calibri" pitchFamily="34" charset="0"/>
              </a:rPr>
              <a:t>What is your message?  What is your story?</a:t>
            </a:r>
          </a:p>
          <a:p>
            <a:pPr eaLnBrk="1" hangingPunct="1"/>
            <a:endParaRPr lang="en-GB">
              <a:latin typeface="Calibri" pitchFamily="34" charset="0"/>
            </a:endParaRPr>
          </a:p>
          <a:p>
            <a:pPr eaLnBrk="1" hangingPunct="1"/>
            <a:r>
              <a:rPr lang="en-GB">
                <a:latin typeface="Calibri" pitchFamily="34" charset="0"/>
              </a:rPr>
              <a:t>d.) Aims and objectives</a:t>
            </a:r>
          </a:p>
          <a:p>
            <a:pPr eaLnBrk="1" hangingPunct="1"/>
            <a:endParaRPr lang="en-GB">
              <a:latin typeface="Calibri" pitchFamily="34" charset="0"/>
            </a:endParaRPr>
          </a:p>
          <a:p>
            <a:pPr eaLnBrk="1" hangingPunct="1"/>
            <a:r>
              <a:rPr lang="en-GB">
                <a:latin typeface="Calibri" pitchFamily="34" charset="0"/>
              </a:rPr>
              <a:t>e.) Compose your Title</a:t>
            </a:r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1055688" y="5100638"/>
            <a:ext cx="6902450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b="1">
                <a:latin typeface="Calibri" pitchFamily="34" charset="0"/>
              </a:rPr>
              <a:t>This is the MOST important stage, </a:t>
            </a:r>
          </a:p>
          <a:p>
            <a:pPr algn="ctr"/>
            <a:r>
              <a:rPr lang="en-GB" b="1">
                <a:latin typeface="Calibri" pitchFamily="34" charset="0"/>
              </a:rPr>
              <a:t>so make sure you get feedback</a:t>
            </a:r>
          </a:p>
          <a:p>
            <a:pPr algn="ctr"/>
            <a:r>
              <a:rPr lang="en-GB" b="1">
                <a:latin typeface="Calibri" pitchFamily="34" charset="0"/>
              </a:rPr>
              <a:t>Stay at this stage until you are happy with your structure and message.</a:t>
            </a:r>
          </a:p>
          <a:p>
            <a:pPr algn="ctr"/>
            <a:endParaRPr lang="en-GB" b="1">
              <a:latin typeface="Calibri" pitchFamily="34" charset="0"/>
            </a:endParaRPr>
          </a:p>
          <a:p>
            <a:pPr algn="ctr"/>
            <a:r>
              <a:rPr lang="en-GB" b="1">
                <a:latin typeface="Calibri" pitchFamily="34" charset="0"/>
              </a:rPr>
              <a:t>Get it right and the rest will *write itself* (so to speak)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17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Box 1"/>
          <p:cNvSpPr txBox="1">
            <a:spLocks noChangeArrowheads="1"/>
          </p:cNvSpPr>
          <p:nvPr/>
        </p:nvSpPr>
        <p:spPr bwMode="auto">
          <a:xfrm>
            <a:off x="4119563" y="1057275"/>
            <a:ext cx="869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b="1">
                <a:latin typeface="Calibri" pitchFamily="34" charset="0"/>
              </a:rPr>
              <a:t>Results</a:t>
            </a:r>
          </a:p>
        </p:txBody>
      </p:sp>
      <p:sp>
        <p:nvSpPr>
          <p:cNvPr id="32771" name="TextBox 2"/>
          <p:cNvSpPr txBox="1">
            <a:spLocks noChangeArrowheads="1"/>
          </p:cNvSpPr>
          <p:nvPr/>
        </p:nvSpPr>
        <p:spPr bwMode="auto">
          <a:xfrm>
            <a:off x="4076700" y="441325"/>
            <a:ext cx="955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000" b="1">
                <a:latin typeface="Calibri" pitchFamily="34" charset="0"/>
              </a:rPr>
              <a:t>Stage 2</a:t>
            </a:r>
          </a:p>
        </p:txBody>
      </p:sp>
      <p:sp>
        <p:nvSpPr>
          <p:cNvPr id="32772" name="TextBox 3"/>
          <p:cNvSpPr txBox="1">
            <a:spLocks noChangeArrowheads="1"/>
          </p:cNvSpPr>
          <p:nvPr/>
        </p:nvSpPr>
        <p:spPr bwMode="auto">
          <a:xfrm>
            <a:off x="912813" y="2214563"/>
            <a:ext cx="7281862" cy="203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>
                <a:latin typeface="Calibri" pitchFamily="34" charset="0"/>
              </a:rPr>
              <a:t>a.) Next, write the results as structured in Stage 1.</a:t>
            </a:r>
          </a:p>
          <a:p>
            <a:pPr eaLnBrk="1" hangingPunct="1"/>
            <a:endParaRPr lang="en-GB">
              <a:latin typeface="Calibri" pitchFamily="34" charset="0"/>
            </a:endParaRPr>
          </a:p>
          <a:p>
            <a:pPr eaLnBrk="1" hangingPunct="1"/>
            <a:r>
              <a:rPr lang="en-GB" b="1">
                <a:solidFill>
                  <a:srgbClr val="FF0000"/>
                </a:solidFill>
                <a:latin typeface="Calibri" pitchFamily="34" charset="0"/>
              </a:rPr>
              <a:t>b.) Title and describe each figure, </a:t>
            </a:r>
            <a:r>
              <a:rPr lang="en-GB" b="1" i="1">
                <a:solidFill>
                  <a:srgbClr val="FF0000"/>
                </a:solidFill>
                <a:latin typeface="Calibri" pitchFamily="34" charset="0"/>
              </a:rPr>
              <a:t>Why, How, What?</a:t>
            </a:r>
          </a:p>
          <a:p>
            <a:pPr eaLnBrk="1" hangingPunct="1"/>
            <a:endParaRPr lang="en-GB">
              <a:latin typeface="Calibri" pitchFamily="34" charset="0"/>
            </a:endParaRPr>
          </a:p>
          <a:p>
            <a:pPr eaLnBrk="1" hangingPunct="1"/>
            <a:r>
              <a:rPr lang="en-GB">
                <a:latin typeface="Calibri" pitchFamily="34" charset="0"/>
              </a:rPr>
              <a:t>c.) Do they fall naturally into subsections?  </a:t>
            </a:r>
            <a:r>
              <a:rPr lang="en-GB" i="1">
                <a:latin typeface="Calibri" pitchFamily="34" charset="0"/>
              </a:rPr>
              <a:t>(I am a HUGE fan of subsections)</a:t>
            </a:r>
          </a:p>
          <a:p>
            <a:pPr eaLnBrk="1" hangingPunct="1"/>
            <a:endParaRPr lang="en-GB">
              <a:latin typeface="Calibri" pitchFamily="34" charset="0"/>
            </a:endParaRPr>
          </a:p>
          <a:p>
            <a:pPr eaLnBrk="1" hangingPunct="1"/>
            <a:r>
              <a:rPr lang="en-GB">
                <a:latin typeface="Calibri" pitchFamily="34" charset="0"/>
              </a:rPr>
              <a:t>d.) Begin to link them together.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Box 37"/>
          <p:cNvSpPr txBox="1">
            <a:spLocks noChangeArrowheads="1"/>
          </p:cNvSpPr>
          <p:nvPr/>
        </p:nvSpPr>
        <p:spPr bwMode="auto">
          <a:xfrm>
            <a:off x="2773363" y="222250"/>
            <a:ext cx="3860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000000"/>
                </a:solidFill>
                <a:latin typeface="Calibri" pitchFamily="34" charset="0"/>
                <a:ea typeface="MS PGothic" pitchFamily="34" charset="-128"/>
                <a:cs typeface="Calibri" pitchFamily="34" charset="0"/>
              </a:rPr>
              <a:t>AA Deprivation and FTO Protein Levels</a:t>
            </a:r>
          </a:p>
        </p:txBody>
      </p:sp>
      <p:pic>
        <p:nvPicPr>
          <p:cNvPr id="3379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1" r="4117" b="2908"/>
          <a:stretch>
            <a:fillRect/>
          </a:stretch>
        </p:blipFill>
        <p:spPr bwMode="auto">
          <a:xfrm>
            <a:off x="1719263" y="835025"/>
            <a:ext cx="5967412" cy="3519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81000" y="4724400"/>
            <a:ext cx="563563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latin typeface="+mn-lt"/>
              </a:rPr>
              <a:t>Why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81000" y="5311775"/>
            <a:ext cx="568325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latin typeface="+mn-lt"/>
              </a:rPr>
              <a:t>How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81000" y="5943600"/>
            <a:ext cx="639763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latin typeface="+mn-lt"/>
              </a:rPr>
              <a:t>What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196975" y="4724400"/>
            <a:ext cx="4943475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latin typeface="+mn-lt"/>
              </a:rPr>
              <a:t>Genetic variation – FTO – Obesity; Fasting reduces </a:t>
            </a:r>
          </a:p>
          <a:p>
            <a:pPr>
              <a:defRPr/>
            </a:pPr>
            <a:r>
              <a:rPr lang="en-GB" sz="1600" dirty="0">
                <a:latin typeface="+mn-lt"/>
              </a:rPr>
              <a:t>FTO expression. Why?  Nutrients? Glucose? Amino acids?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196975" y="5311775"/>
            <a:ext cx="3265488" cy="5857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latin typeface="+mn-lt"/>
              </a:rPr>
              <a:t>Use 3 cell-lines;  Amino acid starved; </a:t>
            </a:r>
          </a:p>
          <a:p>
            <a:pPr>
              <a:defRPr/>
            </a:pPr>
            <a:r>
              <a:rPr lang="en-GB" sz="1600" dirty="0">
                <a:latin typeface="+mn-lt"/>
              </a:rPr>
              <a:t>FTO measured by Western blot.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196975" y="5943600"/>
            <a:ext cx="4284663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latin typeface="+mn-lt"/>
              </a:rPr>
              <a:t>Amino acid starvation reduces FTO protein levels </a:t>
            </a:r>
          </a:p>
          <a:p>
            <a:pPr>
              <a:defRPr/>
            </a:pPr>
            <a:r>
              <a:rPr lang="en-GB" sz="1600" dirty="0">
                <a:latin typeface="+mn-lt"/>
              </a:rPr>
              <a:t>in 3 different cell-lines.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319838" y="4724400"/>
            <a:ext cx="2143125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latin typeface="+mn-lt"/>
              </a:rPr>
              <a:t>In order to determine…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310313" y="5308600"/>
            <a:ext cx="2298700" cy="5857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latin typeface="+mn-lt"/>
              </a:rPr>
              <a:t>We used/did/performed/</a:t>
            </a:r>
          </a:p>
          <a:p>
            <a:pPr>
              <a:defRPr/>
            </a:pPr>
            <a:r>
              <a:rPr lang="en-GB" sz="1600" dirty="0">
                <a:latin typeface="+mn-lt"/>
              </a:rPr>
              <a:t>measured…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310313" y="5943600"/>
            <a:ext cx="1527175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latin typeface="+mn-lt"/>
              </a:rPr>
              <a:t>We found that…</a:t>
            </a:r>
          </a:p>
          <a:p>
            <a:pPr>
              <a:defRPr/>
            </a:pPr>
            <a:r>
              <a:rPr lang="en-GB" sz="1600" dirty="0">
                <a:latin typeface="+mn-lt"/>
              </a:rPr>
              <a:t>This means…..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2" grpId="0"/>
      <p:bldP spid="43" grpId="0"/>
      <p:bldP spid="44" grpId="0"/>
      <p:bldP spid="45" grpId="0"/>
      <p:bldP spid="46" grpId="0"/>
      <p:bldP spid="48" grpId="0"/>
      <p:bldP spid="49" grpId="0"/>
      <p:bldP spid="5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935</TotalTime>
  <Words>885</Words>
  <Application>Microsoft Office PowerPoint</Application>
  <PresentationFormat>On-screen Show (4:3)</PresentationFormat>
  <Paragraphs>212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MS PGothic</vt:lpstr>
      <vt:lpstr>MS PGothic</vt:lpstr>
      <vt:lpstr>Arial</vt:lpstr>
      <vt:lpstr>Calibri</vt:lpstr>
      <vt:lpstr>Office Theme</vt:lpstr>
      <vt:lpstr>1_Office Theme</vt:lpstr>
      <vt:lpstr>4_Office Theme</vt:lpstr>
      <vt:lpstr>5_Office Theme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Cambridge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GilesYeo</dc:creator>
  <cp:lastModifiedBy>gilesyeo</cp:lastModifiedBy>
  <cp:revision>78</cp:revision>
  <dcterms:created xsi:type="dcterms:W3CDTF">2010-11-23T10:26:06Z</dcterms:created>
  <dcterms:modified xsi:type="dcterms:W3CDTF">2016-06-27T08:08:33Z</dcterms:modified>
</cp:coreProperties>
</file>