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5" r:id="rId2"/>
    <p:sldMasterId id="2147483992" r:id="rId3"/>
    <p:sldMasterId id="2147484004" r:id="rId4"/>
    <p:sldMasterId id="2147484016" r:id="rId5"/>
  </p:sldMasterIdLst>
  <p:notesMasterIdLst>
    <p:notesMasterId r:id="rId22"/>
  </p:notesMasterIdLst>
  <p:sldIdLst>
    <p:sldId id="281" r:id="rId6"/>
    <p:sldId id="259" r:id="rId7"/>
    <p:sldId id="257" r:id="rId8"/>
    <p:sldId id="258" r:id="rId9"/>
    <p:sldId id="283" r:id="rId10"/>
    <p:sldId id="260" r:id="rId11"/>
    <p:sldId id="261" r:id="rId12"/>
    <p:sldId id="262" r:id="rId13"/>
    <p:sldId id="271" r:id="rId14"/>
    <p:sldId id="263" r:id="rId15"/>
    <p:sldId id="265" r:id="rId16"/>
    <p:sldId id="266" r:id="rId17"/>
    <p:sldId id="270" r:id="rId18"/>
    <p:sldId id="277" r:id="rId19"/>
    <p:sldId id="278" r:id="rId20"/>
    <p:sldId id="28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4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D0E132-CEB0-40F9-BC0D-1DF8DA8EA52B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D08748-2B4F-40BB-9400-DC2B51C790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340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67D76A6-C72F-4542-8BB2-24328FC0D97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67D76A6-C72F-4542-8BB2-24328FC0D97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ABE7-E82A-4FBF-9350-07C1A62659BF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DA70-0C71-423D-99CE-CF64370164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7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7DE05-249E-470C-A188-2EC8A247EB63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564C-51CB-413C-B1CA-F27E29391D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AD0A2-1370-4410-A358-CDBA08515046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37852-8FA0-418E-9895-1515B02C81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79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A7893F2-264C-4D52-B523-56F832BDA8B4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0B19867A-4631-4005-A36D-1E580CB98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56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C2863CB-847C-464A-8744-0DA9D9240A5D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93ABEC4-CD82-44BC-ABA9-8722F71F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3F9178F-6413-43C2-8FC0-82DB535775EB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D6199581-F998-41BF-91B2-04D50A1F2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77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AE49083-5991-4B80-8AD2-3FD79A593033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6DB8589-37DE-4C90-AEAE-75B754020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59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4A0DCF55-B609-4E0A-9BFF-B5B31685BA95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7CEAA51-508B-44D8-A108-19572385C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38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4D264B4-190B-41A8-A594-D41B7848E1BD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419FE38E-A567-4DBB-82DF-B16359D35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09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5FBD162-846C-4022-9364-FB176916D7FE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59F75D7-B2D0-4E56-AF96-5BD820C9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19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1977D3B9-9FA5-44B4-8BB6-A74B14800886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99EA371-6C27-48D8-B73D-AF0706884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0F26-4F0A-4BC5-867B-C6D44745252D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3CFE-6D07-4F27-B8EF-8759071A79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918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371979B-ACBD-4B0C-A43F-1B4F9C48AA7C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47BF7AC-41D7-4723-BE10-667F7B05A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9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F00AEEB-8F5E-40E1-9F02-6D4D89D3E560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8B74DCF-4FB4-4154-9B75-1B89BAEFB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49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01C2FA1-9E53-490D-BADA-9F1A3767E404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C82D9B4-A651-41AF-BE31-A6670DE05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4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62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48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07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600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30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658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6143-1E56-4B73-B4FD-04CE3F978033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4D682-F7F7-48FA-940D-FF992ED63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8504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60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63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393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37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92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732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435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595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634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7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1FA91-ABD5-45B3-84A6-634253E38E0A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267B-9D96-4DDA-8DE9-AA2BEBF05C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558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579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901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759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990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062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A7893F2-264C-4D52-B523-56F832BDA8B4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0B19867A-4631-4005-A36D-1E580CB98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536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C2863CB-847C-464A-8744-0DA9D9240A5D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93ABEC4-CD82-44BC-ABA9-8722F71F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362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3F9178F-6413-43C2-8FC0-82DB535775EB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D6199581-F998-41BF-91B2-04D50A1F2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049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AE49083-5991-4B80-8AD2-3FD79A593033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6DB8589-37DE-4C90-AEAE-75B754020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500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4A0DCF55-B609-4E0A-9BFF-B5B31685BA95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7CEAA51-508B-44D8-A108-19572385C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F905-8D38-4309-84BE-29EFBC40A53B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59887-1A09-4A57-90D9-DFA6A419D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384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4D264B4-190B-41A8-A594-D41B7848E1BD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419FE38E-A567-4DBB-82DF-B16359D35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584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5FBD162-846C-4022-9364-FB176916D7FE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59F75D7-B2D0-4E56-AF96-5BD820C9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440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1977D3B9-9FA5-44B4-8BB6-A74B14800886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99EA371-6C27-48D8-B73D-AF0706884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572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371979B-ACBD-4B0C-A43F-1B4F9C48AA7C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47BF7AC-41D7-4723-BE10-667F7B05A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927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F00AEEB-8F5E-40E1-9F02-6D4D89D3E560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8B74DCF-4FB4-4154-9B75-1B89BAEFB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65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01C2FA1-9E53-490D-BADA-9F1A3767E404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C82D9B4-A651-41AF-BE31-A6670DE05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6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80A6-B9B4-4C0E-911D-10D0320DD464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2938-409F-4A83-AE48-50BEE81AED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03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3564-DC2D-40D9-B6BA-D859A198D3A2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8C97B-B921-4996-8C17-7A9F5031BE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9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1E4EE-0800-4B56-B70C-1FC4661C4D97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41DF-DCE3-446A-8C73-8BE797BDB5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43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3FF9-052C-48C9-9AF0-745AE82A57CC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55D2-5E86-417A-8495-2C739F8398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6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751B3-5038-4E1F-9BD8-90F94EA1F584}" type="datetimeFigureOut">
              <a:rPr lang="en-GB"/>
              <a:pPr>
                <a:defRPr/>
              </a:pPr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B7227B-25DB-432B-8FD0-D6A3A89B98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975A9B4-E2E1-4D52-ABF8-704BDFC73744}" type="datetime1">
              <a:rPr lang="en-US"/>
              <a:pPr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26084D3-3488-4390-A995-9E650A965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27/06/2016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79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FEC41A-85D0-4541-AD48-AF11CA22297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27/06/2016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777C37D-89E9-427C-BF1D-CFAB8CF56E60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085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75A9B4-E2E1-4D52-ABF8-704BDFC73744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6084D3-3488-4390-A995-9E650A9653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8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3" y="100013"/>
            <a:ext cx="24844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1" descr="MDU logo 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72" y="5990290"/>
            <a:ext cx="1541895" cy="64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448" y="30258"/>
            <a:ext cx="5716259" cy="86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5" name="TextBox 6"/>
          <p:cNvSpPr txBox="1">
            <a:spLocks noChangeArrowheads="1"/>
          </p:cNvSpPr>
          <p:nvPr/>
        </p:nvSpPr>
        <p:spPr bwMode="auto">
          <a:xfrm>
            <a:off x="187058" y="2224748"/>
            <a:ext cx="377533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A crash course in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srgbClr val="002060"/>
                </a:solidFill>
                <a:latin typeface="Calibri" pitchFamily="34" charset="0"/>
                <a:cs typeface="+mn-cs"/>
              </a:rPr>
              <a:t>Scientific writing</a:t>
            </a:r>
            <a:endParaRPr lang="en-GB" sz="3200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4312" y="2032445"/>
            <a:ext cx="160653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i="1" dirty="0" smtClean="0">
                <a:solidFill>
                  <a:srgbClr val="C00000"/>
                </a:solidFill>
                <a:latin typeface="+mn-lt"/>
              </a:rPr>
              <a:t>Why?</a:t>
            </a:r>
          </a:p>
          <a:p>
            <a:pPr algn="ctr"/>
            <a:endParaRPr lang="en-GB" sz="4000" b="1" i="1" dirty="0" smtClean="0">
              <a:solidFill>
                <a:srgbClr val="C00000"/>
              </a:solidFill>
              <a:latin typeface="+mn-lt"/>
            </a:endParaRPr>
          </a:p>
          <a:p>
            <a:pPr algn="ctr"/>
            <a:endParaRPr lang="en-GB" sz="4000" b="1" i="1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en-GB" sz="4000" b="1" i="1" dirty="0" smtClean="0">
                <a:solidFill>
                  <a:srgbClr val="C00000"/>
                </a:solidFill>
                <a:latin typeface="+mn-lt"/>
              </a:rPr>
              <a:t>How?</a:t>
            </a:r>
          </a:p>
          <a:p>
            <a:pPr algn="ctr"/>
            <a:endParaRPr lang="en-GB" sz="4000" b="1" i="1" dirty="0" smtClean="0">
              <a:solidFill>
                <a:srgbClr val="C00000"/>
              </a:solidFill>
              <a:latin typeface="+mn-lt"/>
            </a:endParaRPr>
          </a:p>
          <a:p>
            <a:pPr algn="ctr"/>
            <a:endParaRPr lang="en-GB" sz="4000" b="1" i="1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en-GB" sz="4000" b="1" i="1" dirty="0" smtClean="0">
                <a:solidFill>
                  <a:srgbClr val="C00000"/>
                </a:solidFill>
                <a:latin typeface="+mn-lt"/>
              </a:rPr>
              <a:t>What?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6" y="1072021"/>
            <a:ext cx="4504615" cy="562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42" y="3843060"/>
            <a:ext cx="2030413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32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863975" y="1057275"/>
            <a:ext cx="1374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latin typeface="Calibri" pitchFamily="34" charset="0"/>
              </a:rPr>
              <a:t>Introduction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4073525" y="441325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 b="1">
                <a:latin typeface="Calibri" pitchFamily="34" charset="0"/>
              </a:rPr>
              <a:t>Stage 3</a:t>
            </a: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484188" y="2170113"/>
            <a:ext cx="8132762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a.) Based on the sub-structure of the results in Stage 2, begin the introduction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b.) Each results ‘sub-section’ will require a point in the introduction</a:t>
            </a:r>
            <a:endParaRPr lang="en-GB" b="1" i="1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c.) Write a few sentences for each point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d.) Begin to link them together.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e.) You </a:t>
            </a:r>
            <a:r>
              <a:rPr lang="en-GB" b="1">
                <a:latin typeface="Calibri" pitchFamily="34" charset="0"/>
              </a:rPr>
              <a:t>AIMS/Objectives and approach </a:t>
            </a:r>
            <a:r>
              <a:rPr lang="en-GB">
                <a:latin typeface="Calibri" pitchFamily="34" charset="0"/>
              </a:rPr>
              <a:t>to addressing these will </a:t>
            </a:r>
            <a:r>
              <a:rPr lang="en-GB" b="1">
                <a:latin typeface="Calibri" pitchFamily="34" charset="0"/>
              </a:rPr>
              <a:t>end the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97325" y="1057275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latin typeface="Calibri" pitchFamily="34" charset="0"/>
              </a:rPr>
              <a:t>Discussion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111625" y="441325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 b="1">
                <a:latin typeface="Calibri" pitchFamily="34" charset="0"/>
              </a:rPr>
              <a:t>Stage 4</a:t>
            </a: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473075" y="2170113"/>
            <a:ext cx="823277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a.) Only begin the Discussion section once you are happy with your results and intro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b.) Each results/intro ‘sub-section’ will require a point in the discussion</a:t>
            </a:r>
            <a:endParaRPr lang="en-GB" b="1" i="1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c.) Write a few sentences for each point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d.) Begin to link them together.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e.) Your </a:t>
            </a:r>
            <a:r>
              <a:rPr lang="en-GB" b="1">
                <a:latin typeface="Calibri" pitchFamily="34" charset="0"/>
              </a:rPr>
              <a:t>Summary, conclusion and future work </a:t>
            </a:r>
            <a:r>
              <a:rPr lang="en-GB">
                <a:latin typeface="Calibri" pitchFamily="34" charset="0"/>
              </a:rPr>
              <a:t>will </a:t>
            </a:r>
            <a:r>
              <a:rPr lang="en-GB" b="1">
                <a:latin typeface="Calibri" pitchFamily="34" charset="0"/>
              </a:rPr>
              <a:t>end the discussion.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2849563" y="1057275"/>
            <a:ext cx="3565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latin typeface="Calibri" pitchFamily="34" charset="0"/>
              </a:rPr>
              <a:t>Linking, Continuity and Referencing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154488" y="441325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 b="1">
                <a:latin typeface="Calibri" pitchFamily="34" charset="0"/>
              </a:rPr>
              <a:t>Stage 5</a:t>
            </a: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704850" y="2446338"/>
            <a:ext cx="78549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a.) Link all of the sections coherently together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b.) If its in you, now would be a good time for your inner Shakespeare to emerge </a:t>
            </a:r>
            <a:endParaRPr lang="en-GB" i="1">
              <a:latin typeface="Calibri" pitchFamily="34" charset="0"/>
            </a:endParaRP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c.) Now, reference your document </a:t>
            </a:r>
            <a:r>
              <a:rPr lang="en-GB" b="1" i="1">
                <a:solidFill>
                  <a:srgbClr val="FF0000"/>
                </a:solidFill>
                <a:latin typeface="Calibri" pitchFamily="34" charset="0"/>
              </a:rPr>
              <a:t>(doing it before is a waste of time)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d.) 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2055813"/>
            <a:ext cx="13525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General</a:t>
            </a:r>
          </a:p>
          <a:p>
            <a:pPr algn="ctr">
              <a:defRPr/>
            </a:pPr>
            <a:r>
              <a:rPr lang="en-GB" dirty="0">
                <a:latin typeface="+mn-lt"/>
              </a:rPr>
              <a:t>Introduction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5625" y="2055813"/>
            <a:ext cx="962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Title</a:t>
            </a:r>
          </a:p>
          <a:p>
            <a:pPr algn="ctr">
              <a:defRPr/>
            </a:pPr>
            <a:r>
              <a:rPr lang="en-GB" dirty="0">
                <a:latin typeface="+mn-lt"/>
              </a:rPr>
              <a:t>Abstract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94275" y="2055813"/>
            <a:ext cx="10160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Results</a:t>
            </a:r>
          </a:p>
          <a:p>
            <a:pPr algn="ctr">
              <a:defRPr/>
            </a:pPr>
            <a:r>
              <a:rPr lang="en-GB" dirty="0">
                <a:latin typeface="+mn-lt"/>
              </a:rPr>
              <a:t>Chapters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73913" y="2055813"/>
            <a:ext cx="11652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General</a:t>
            </a:r>
          </a:p>
          <a:p>
            <a:pPr algn="ctr">
              <a:defRPr/>
            </a:pPr>
            <a:r>
              <a:rPr lang="en-GB" dirty="0">
                <a:latin typeface="+mn-lt"/>
              </a:rPr>
              <a:t>Discussion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994275" y="2714625"/>
            <a:ext cx="1489075" cy="804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10275" y="2714625"/>
            <a:ext cx="2328863" cy="804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3250" y="1462088"/>
            <a:ext cx="8667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Stage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68888" y="1462088"/>
            <a:ext cx="8667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Stage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33688" y="1462088"/>
            <a:ext cx="8667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Stage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3138" y="1462088"/>
            <a:ext cx="8667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Stage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19863" y="3606800"/>
            <a:ext cx="1789112" cy="2862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n-lt"/>
              </a:rPr>
              <a:t>Each individual</a:t>
            </a:r>
          </a:p>
          <a:p>
            <a:pPr>
              <a:defRPr/>
            </a:pPr>
            <a:r>
              <a:rPr lang="en-GB" dirty="0">
                <a:latin typeface="+mn-lt"/>
              </a:rPr>
              <a:t>results chapter</a:t>
            </a:r>
          </a:p>
          <a:p>
            <a:pPr>
              <a:defRPr/>
            </a:pPr>
            <a:endParaRPr lang="en-GB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S1. Title/Abstract</a:t>
            </a:r>
          </a:p>
          <a:p>
            <a:pPr>
              <a:defRPr/>
            </a:pPr>
            <a:endParaRPr lang="en-GB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S3. Introduction</a:t>
            </a:r>
          </a:p>
          <a:p>
            <a:pPr>
              <a:defRPr/>
            </a:pPr>
            <a:endParaRPr lang="en-GB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S2. Results</a:t>
            </a:r>
          </a:p>
          <a:p>
            <a:pPr>
              <a:defRPr/>
            </a:pPr>
            <a:endParaRPr lang="en-GB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S4. Discussion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483350" y="3606800"/>
            <a:ext cx="1862138" cy="2862263"/>
          </a:xfrm>
          <a:prstGeom prst="roundRect">
            <a:avLst>
              <a:gd name="adj" fmla="val 7899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902" name="Rectangle 29"/>
          <p:cNvSpPr>
            <a:spLocks noChangeArrowheads="1"/>
          </p:cNvSpPr>
          <p:nvPr/>
        </p:nvSpPr>
        <p:spPr bwMode="auto">
          <a:xfrm>
            <a:off x="490538" y="160338"/>
            <a:ext cx="7183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For papers, simply apply Stages 1-5.</a:t>
            </a:r>
          </a:p>
          <a:p>
            <a:endParaRPr lang="en-GB" b="1">
              <a:latin typeface="Calibri" pitchFamily="34" charset="0"/>
            </a:endParaRPr>
          </a:p>
          <a:p>
            <a:r>
              <a:rPr lang="en-GB" b="1">
                <a:latin typeface="Calibri" pitchFamily="34" charset="0"/>
              </a:rPr>
              <a:t>For your Thesis however, you will need to apply Stages 1-5 in two stages.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473075" y="3705225"/>
            <a:ext cx="5656263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a.) Start with Stage 1 for your WHOLE thesis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b.) Each of your results chapters will have its own </a:t>
            </a:r>
          </a:p>
          <a:p>
            <a:pPr eaLnBrk="1" hangingPunct="1"/>
            <a:r>
              <a:rPr lang="en-GB">
                <a:latin typeface="Calibri" pitchFamily="34" charset="0"/>
              </a:rPr>
              <a:t>      Abstract, intro, results, discussion    </a:t>
            </a:r>
            <a:r>
              <a:rPr lang="en-GB" i="1">
                <a:latin typeface="Calibri" pitchFamily="34" charset="0"/>
              </a:rPr>
              <a:t>(Why, How, What) 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c.) Apply Stages 1-5 for each chapter.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d.) When each chapter is complete, these will fit into </a:t>
            </a:r>
          </a:p>
          <a:p>
            <a:pPr eaLnBrk="1" hangingPunct="1"/>
            <a:r>
              <a:rPr lang="en-GB">
                <a:latin typeface="Calibri" pitchFamily="34" charset="0"/>
              </a:rPr>
              <a:t>      Stage 2 of your WHOLE thesis Stage 1-5.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03250" y="2043113"/>
            <a:ext cx="866775" cy="671512"/>
          </a:xfrm>
          <a:prstGeom prst="roundRect">
            <a:avLst>
              <a:gd name="adj" fmla="val 7899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2601913" y="2043113"/>
            <a:ext cx="1330325" cy="671512"/>
          </a:xfrm>
          <a:prstGeom prst="roundRect">
            <a:avLst>
              <a:gd name="adj" fmla="val 7899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4994275" y="2043113"/>
            <a:ext cx="1016000" cy="671512"/>
          </a:xfrm>
          <a:prstGeom prst="roundRect">
            <a:avLst>
              <a:gd name="adj" fmla="val 7899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7173913" y="2043113"/>
            <a:ext cx="1165225" cy="671512"/>
          </a:xfrm>
          <a:prstGeom prst="roundRect">
            <a:avLst>
              <a:gd name="adj" fmla="val 7899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2" grpId="0"/>
      <p:bldP spid="13" grpId="0"/>
      <p:bldP spid="14" grpId="0"/>
      <p:bldP spid="15" grpId="0"/>
      <p:bldP spid="26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3690938" y="2368550"/>
            <a:ext cx="18637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Thesis</a:t>
            </a:r>
          </a:p>
          <a:p>
            <a:pPr algn="ctr"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Research Paper</a:t>
            </a:r>
          </a:p>
          <a:p>
            <a:pPr algn="ctr"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Review Paper</a:t>
            </a:r>
          </a:p>
          <a:p>
            <a:pPr algn="ctr"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Grant Application</a:t>
            </a:r>
          </a:p>
          <a:p>
            <a:pPr algn="ctr"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Talk/Presentation</a:t>
            </a:r>
          </a:p>
          <a:p>
            <a:pPr algn="ctr"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Poster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3294063" y="1079500"/>
            <a:ext cx="265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Types of Scientific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568325" y="1098550"/>
            <a:ext cx="1487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Review paper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8325" y="1846263"/>
            <a:ext cx="83581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S1. Title/Abstract</a:t>
            </a:r>
          </a:p>
          <a:p>
            <a:pPr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S2. Assemble key papers and write a paragraph summarizing each paper</a:t>
            </a:r>
          </a:p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      (don’t over think this stage.  Just summarize the key points)</a:t>
            </a:r>
          </a:p>
          <a:p>
            <a:pPr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S3. Order your different summaries into the structure, initially as suggested in the     </a:t>
            </a:r>
          </a:p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      abstract.  Remember to use subheadings to tell your story. Be flexible about  </a:t>
            </a:r>
          </a:p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      changing the structure as necessary, in order to  put across your intended message,  </a:t>
            </a:r>
          </a:p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      tweaking your abstract as you go along. </a:t>
            </a:r>
          </a:p>
          <a:p>
            <a:pPr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S4. Begin to fix the continuity between you different summaries and sections.</a:t>
            </a:r>
          </a:p>
          <a:p>
            <a:pPr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S5. Polish and reference.</a:t>
            </a:r>
          </a:p>
          <a:p>
            <a:pPr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3" y="100013"/>
            <a:ext cx="24844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1" descr="MDU logo 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72" y="5990290"/>
            <a:ext cx="1541895" cy="64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448" y="30258"/>
            <a:ext cx="5716259" cy="86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5" name="TextBox 6"/>
          <p:cNvSpPr txBox="1">
            <a:spLocks noChangeArrowheads="1"/>
          </p:cNvSpPr>
          <p:nvPr/>
        </p:nvSpPr>
        <p:spPr bwMode="auto">
          <a:xfrm>
            <a:off x="187058" y="2224748"/>
            <a:ext cx="37753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srgbClr val="002060"/>
                </a:solidFill>
                <a:latin typeface="Calibri" pitchFamily="34" charset="0"/>
              </a:rPr>
              <a:t>Questions?</a:t>
            </a:r>
            <a:endParaRPr lang="en-GB" sz="32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4312" y="2032445"/>
            <a:ext cx="160653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i="1" dirty="0" smtClean="0">
                <a:solidFill>
                  <a:srgbClr val="C00000"/>
                </a:solidFill>
                <a:latin typeface="Calibri"/>
              </a:rPr>
              <a:t>Why?</a:t>
            </a:r>
          </a:p>
          <a:p>
            <a:pPr algn="ctr"/>
            <a:endParaRPr lang="en-GB" sz="4000" b="1" i="1" dirty="0" smtClean="0">
              <a:solidFill>
                <a:srgbClr val="C00000"/>
              </a:solidFill>
              <a:latin typeface="Calibri"/>
            </a:endParaRPr>
          </a:p>
          <a:p>
            <a:pPr algn="ctr"/>
            <a:endParaRPr lang="en-GB" sz="4000" b="1" i="1" dirty="0">
              <a:solidFill>
                <a:srgbClr val="C00000"/>
              </a:solidFill>
              <a:latin typeface="Calibri"/>
            </a:endParaRPr>
          </a:p>
          <a:p>
            <a:pPr algn="ctr"/>
            <a:r>
              <a:rPr lang="en-GB" sz="4000" b="1" i="1" dirty="0" smtClean="0">
                <a:solidFill>
                  <a:srgbClr val="C00000"/>
                </a:solidFill>
                <a:latin typeface="Calibri"/>
              </a:rPr>
              <a:t>How?</a:t>
            </a:r>
          </a:p>
          <a:p>
            <a:pPr algn="ctr"/>
            <a:endParaRPr lang="en-GB" sz="4000" b="1" i="1" dirty="0" smtClean="0">
              <a:solidFill>
                <a:srgbClr val="C00000"/>
              </a:solidFill>
              <a:latin typeface="Calibri"/>
            </a:endParaRPr>
          </a:p>
          <a:p>
            <a:pPr algn="ctr"/>
            <a:endParaRPr lang="en-GB" sz="4000" b="1" i="1" dirty="0">
              <a:solidFill>
                <a:srgbClr val="C00000"/>
              </a:solidFill>
              <a:latin typeface="Calibri"/>
            </a:endParaRPr>
          </a:p>
          <a:p>
            <a:pPr algn="ctr"/>
            <a:r>
              <a:rPr lang="en-GB" sz="4000" b="1" i="1" dirty="0" smtClean="0">
                <a:solidFill>
                  <a:srgbClr val="C00000"/>
                </a:solidFill>
                <a:latin typeface="Calibri"/>
              </a:rPr>
              <a:t>What?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720" y="4030080"/>
            <a:ext cx="2030144" cy="15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708400" y="2368550"/>
            <a:ext cx="1828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latin typeface="Calibri" pitchFamily="34" charset="0"/>
              </a:rPr>
              <a:t>Thesis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>
                <a:latin typeface="Calibri" pitchFamily="34" charset="0"/>
              </a:rPr>
              <a:t>Research Paper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>
                <a:latin typeface="Calibri" pitchFamily="34" charset="0"/>
              </a:rPr>
              <a:t>Review Paper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>
                <a:latin typeface="Calibri" pitchFamily="34" charset="0"/>
              </a:rPr>
              <a:t>Grant Application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>
                <a:latin typeface="Calibri" pitchFamily="34" charset="0"/>
              </a:rPr>
              <a:t>Talk/Presentation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>
                <a:latin typeface="Calibri" pitchFamily="34" charset="0"/>
              </a:rPr>
              <a:t>Poster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3294063" y="1079500"/>
            <a:ext cx="265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latin typeface="Calibri" pitchFamily="34" charset="0"/>
              </a:rPr>
              <a:t>Types of Scientific Writing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713163" y="2379663"/>
            <a:ext cx="1828800" cy="9699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711575" y="4537075"/>
            <a:ext cx="1828800" cy="9493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528763" y="1123950"/>
            <a:ext cx="614045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>
                <a:latin typeface="Calibri" pitchFamily="34" charset="0"/>
              </a:rPr>
              <a:t>We are scientists, NOT English majors.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>
                <a:latin typeface="Calibri" pitchFamily="34" charset="0"/>
              </a:rPr>
              <a:t>Our job is to </a:t>
            </a:r>
            <a:r>
              <a:rPr lang="en-GB" b="1">
                <a:latin typeface="Calibri" pitchFamily="34" charset="0"/>
              </a:rPr>
              <a:t>communicate</a:t>
            </a:r>
            <a:r>
              <a:rPr lang="en-GB">
                <a:latin typeface="Calibri" pitchFamily="34" charset="0"/>
              </a:rPr>
              <a:t> our research </a:t>
            </a:r>
            <a:r>
              <a:rPr lang="en-GB" b="1">
                <a:latin typeface="Calibri" pitchFamily="34" charset="0"/>
              </a:rPr>
              <a:t>clearly and accurately, </a:t>
            </a:r>
          </a:p>
          <a:p>
            <a:pPr algn="ctr" eaLnBrk="1" hangingPunct="1"/>
            <a:r>
              <a:rPr lang="en-GB" b="1">
                <a:latin typeface="Calibri" pitchFamily="34" charset="0"/>
              </a:rPr>
              <a:t>in a succinct and unambiguous</a:t>
            </a:r>
            <a:r>
              <a:rPr lang="en-GB">
                <a:latin typeface="Calibri" pitchFamily="34" charset="0"/>
              </a:rPr>
              <a:t> manner.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 sz="2400">
                <a:latin typeface="Calibri" pitchFamily="34" charset="0"/>
              </a:rPr>
              <a:t>Why?</a:t>
            </a:r>
          </a:p>
          <a:p>
            <a:pPr algn="ctr" eaLnBrk="1" hangingPunct="1"/>
            <a:endParaRPr lang="en-GB" sz="2400">
              <a:latin typeface="Calibri" pitchFamily="34" charset="0"/>
            </a:endParaRPr>
          </a:p>
          <a:p>
            <a:pPr algn="ctr" eaLnBrk="1" hangingPunct="1"/>
            <a:r>
              <a:rPr lang="en-GB" sz="2400">
                <a:latin typeface="Calibri" pitchFamily="34" charset="0"/>
              </a:rPr>
              <a:t>How?</a:t>
            </a:r>
          </a:p>
          <a:p>
            <a:pPr algn="ctr" eaLnBrk="1" hangingPunct="1"/>
            <a:endParaRPr lang="en-GB" sz="2400">
              <a:latin typeface="Calibri" pitchFamily="34" charset="0"/>
            </a:endParaRPr>
          </a:p>
          <a:p>
            <a:pPr algn="ctr" eaLnBrk="1" hangingPunct="1"/>
            <a:r>
              <a:rPr lang="en-GB" sz="2400">
                <a:latin typeface="Calibri" pitchFamily="34" charset="0"/>
              </a:rPr>
              <a:t>What?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422400" y="5264150"/>
            <a:ext cx="6265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>
                <a:latin typeface="Calibri" pitchFamily="34" charset="0"/>
              </a:rPr>
              <a:t>Beautiful language is nothing without the </a:t>
            </a:r>
            <a:r>
              <a:rPr lang="en-GB" b="1">
                <a:latin typeface="Calibri" pitchFamily="34" charset="0"/>
              </a:rPr>
              <a:t>Structure and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98500" y="1509713"/>
            <a:ext cx="896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Calibri" pitchFamily="34" charset="0"/>
              </a:rPr>
              <a:t>Why?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98500" y="3149600"/>
            <a:ext cx="900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Calibri" pitchFamily="34" charset="0"/>
              </a:rPr>
              <a:t>How?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8500" y="4745038"/>
            <a:ext cx="1009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Calibri" pitchFamily="34" charset="0"/>
              </a:rPr>
              <a:t>What?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8500" y="2054225"/>
            <a:ext cx="3913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Why are you doing what you are doing?</a:t>
            </a:r>
          </a:p>
          <a:p>
            <a:pPr eaLnBrk="1" hangingPunct="1"/>
            <a:r>
              <a:rPr lang="en-GB">
                <a:latin typeface="Calibri" pitchFamily="34" charset="0"/>
              </a:rPr>
              <a:t>What is the question?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8500" y="3771900"/>
            <a:ext cx="4562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How have you chosen to answer the question?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8500" y="5340350"/>
            <a:ext cx="2679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What have you found out?</a:t>
            </a:r>
          </a:p>
          <a:p>
            <a:pPr eaLnBrk="1" hangingPunct="1"/>
            <a:r>
              <a:rPr lang="en-GB">
                <a:latin typeface="Calibri" pitchFamily="34" charset="0"/>
              </a:rPr>
              <a:t>What does this mean?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541963" y="2195513"/>
            <a:ext cx="341312" cy="36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89688" y="2054225"/>
            <a:ext cx="20526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Introduction</a:t>
            </a:r>
          </a:p>
          <a:p>
            <a:pPr eaLnBrk="1" hangingPunct="1"/>
            <a:r>
              <a:rPr lang="en-GB">
                <a:latin typeface="Calibri" pitchFamily="34" charset="0"/>
              </a:rPr>
              <a:t>Aims and objectives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540375" y="3775075"/>
            <a:ext cx="341313" cy="363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88100" y="3633788"/>
            <a:ext cx="2357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Approach</a:t>
            </a:r>
          </a:p>
          <a:p>
            <a:pPr eaLnBrk="1" hangingPunct="1"/>
            <a:r>
              <a:rPr lang="en-GB">
                <a:latin typeface="Calibri" pitchFamily="34" charset="0"/>
              </a:rPr>
              <a:t>Materials and methods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5537200" y="5481638"/>
            <a:ext cx="342900" cy="36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86513" y="5340350"/>
            <a:ext cx="116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Results</a:t>
            </a:r>
          </a:p>
          <a:p>
            <a:pPr eaLnBrk="1" hangingPunct="1"/>
            <a:r>
              <a:rPr lang="en-GB">
                <a:latin typeface="Calibri" pitchFamily="34" charset="0"/>
              </a:rPr>
              <a:t>Discussion</a:t>
            </a:r>
          </a:p>
        </p:txBody>
      </p:sp>
      <p:sp>
        <p:nvSpPr>
          <p:cNvPr id="29710" name="TextBox 13"/>
          <p:cNvSpPr txBox="1">
            <a:spLocks noChangeArrowheads="1"/>
          </p:cNvSpPr>
          <p:nvPr/>
        </p:nvSpPr>
        <p:spPr bwMode="auto">
          <a:xfrm>
            <a:off x="2346325" y="461963"/>
            <a:ext cx="464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The foundation of scientific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9763" y="2113234"/>
            <a:ext cx="4247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 a completely scalable concept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34835" y="1090231"/>
            <a:ext cx="1302327" cy="2507673"/>
            <a:chOff x="983672" y="1090233"/>
            <a:chExt cx="1302327" cy="2507673"/>
          </a:xfrm>
        </p:grpSpPr>
        <p:sp>
          <p:nvSpPr>
            <p:cNvPr id="2" name="TextBox 1"/>
            <p:cNvSpPr txBox="1">
              <a:spLocks noChangeArrowheads="1"/>
            </p:cNvSpPr>
            <p:nvPr/>
          </p:nvSpPr>
          <p:spPr bwMode="auto">
            <a:xfrm>
              <a:off x="1050445" y="1220685"/>
              <a:ext cx="1168781" cy="2246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Why</a:t>
              </a: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?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How?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What?</a:t>
              </a: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983672" y="1090233"/>
              <a:ext cx="1302327" cy="2507673"/>
            </a:xfrm>
            <a:prstGeom prst="roundRect">
              <a:avLst/>
            </a:prstGeom>
            <a:solidFill>
              <a:srgbClr val="C00000">
                <a:alpha val="15000"/>
              </a:srgbClr>
            </a:soli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Right Triangle 4"/>
          <p:cNvSpPr/>
          <p:nvPr/>
        </p:nvSpPr>
        <p:spPr>
          <a:xfrm flipH="1">
            <a:off x="872832" y="5098477"/>
            <a:ext cx="6941131" cy="1343891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598" y="4521237"/>
            <a:ext cx="1374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Individual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experiments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3329" y="4659736"/>
            <a:ext cx="952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8909" y="4664336"/>
            <a:ext cx="1391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Programmes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515" y="4668936"/>
            <a:ext cx="89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Careers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0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323975" y="727075"/>
            <a:ext cx="6589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latin typeface="Calibri" pitchFamily="34" charset="0"/>
              </a:rPr>
              <a:t>What is the most effective way of producing a scientific document?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05025" y="2776538"/>
            <a:ext cx="5027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i="1">
                <a:latin typeface="Calibri" pitchFamily="34" charset="0"/>
              </a:rPr>
              <a:t>Do NOT start at the beginning and end at the end.</a:t>
            </a:r>
          </a:p>
          <a:p>
            <a:pPr algn="ctr" eaLnBrk="1" hangingPunct="1"/>
            <a:endParaRPr lang="en-GB" i="1">
              <a:latin typeface="Calibri" pitchFamily="34" charset="0"/>
            </a:endParaRPr>
          </a:p>
          <a:p>
            <a:pPr algn="ctr" eaLnBrk="1" hangingPunct="1"/>
            <a:r>
              <a:rPr lang="en-GB" i="1">
                <a:latin typeface="Calibri" pitchFamily="34" charset="0"/>
              </a:rPr>
              <a:t>At best, this is an unfocused waste of time,</a:t>
            </a:r>
          </a:p>
          <a:p>
            <a:pPr algn="ctr" eaLnBrk="1" hangingPunct="1"/>
            <a:r>
              <a:rPr lang="en-GB" i="1">
                <a:latin typeface="Calibri" pitchFamily="34" charset="0"/>
              </a:rPr>
              <a:t>at worst, a possible road to ruin.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72999" y="1685925"/>
            <a:ext cx="74916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dirty="0">
                <a:latin typeface="Calibri" pitchFamily="34" charset="0"/>
              </a:rPr>
              <a:t>A blank </a:t>
            </a:r>
            <a:r>
              <a:rPr lang="en-GB" dirty="0" smtClean="0">
                <a:latin typeface="Calibri" pitchFamily="34" charset="0"/>
              </a:rPr>
              <a:t>screen </a:t>
            </a:r>
            <a:r>
              <a:rPr lang="en-GB" dirty="0">
                <a:latin typeface="Calibri" pitchFamily="34" charset="0"/>
              </a:rPr>
              <a:t>is daunting to ALL of us, however experienced, however smart.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9500" y="4649788"/>
            <a:ext cx="70786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>
                <a:latin typeface="Calibri" pitchFamily="34" charset="0"/>
              </a:rPr>
              <a:t>Compartmentalize your tasks/problems and write in a structured manner.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>
                <a:latin typeface="Calibri" pitchFamily="34" charset="0"/>
              </a:rPr>
              <a:t>Remember, you are NOT English majors, and this is NOT creative writing.</a:t>
            </a:r>
          </a:p>
          <a:p>
            <a:pPr algn="ctr" eaLnBrk="1" hangingPunct="1"/>
            <a:endParaRPr lang="en-GB">
              <a:latin typeface="Calibri" pitchFamily="34" charset="0"/>
            </a:endParaRPr>
          </a:p>
          <a:p>
            <a:pPr algn="ctr" eaLnBrk="1" hangingPunct="1"/>
            <a:r>
              <a:rPr lang="en-GB">
                <a:latin typeface="Calibri" pitchFamily="34" charset="0"/>
              </a:rPr>
              <a:t>This is SCIENTIFIC writing.</a:t>
            </a:r>
          </a:p>
        </p:txBody>
      </p:sp>
      <p:pic>
        <p:nvPicPr>
          <p:cNvPr id="3076" name="Picture 4" descr="http://neoacademic.com/wp-content/uploads/2014/07/Writ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05" y="2242993"/>
            <a:ext cx="6718453" cy="291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3319463" y="1057275"/>
            <a:ext cx="2374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latin typeface="Calibri" pitchFamily="34" charset="0"/>
              </a:rPr>
              <a:t>Structure and Message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029075" y="441325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 b="1">
                <a:latin typeface="Calibri" pitchFamily="34" charset="0"/>
              </a:rPr>
              <a:t>Stage 1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1190625" y="1924050"/>
            <a:ext cx="66325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a.) Gather all your possible figures/tables/illustrations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b.) Give them each a title and place them in some order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c.) Write an ‘ABSTRACT’ </a:t>
            </a:r>
            <a:r>
              <a:rPr lang="en-GB" b="1" i="1">
                <a:solidFill>
                  <a:srgbClr val="FF0000"/>
                </a:solidFill>
                <a:latin typeface="Calibri" pitchFamily="34" charset="0"/>
              </a:rPr>
              <a:t>What is your message?  What is your story?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d.) Aims and objectives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e.) Compose your Title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055688" y="5100638"/>
            <a:ext cx="69024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>
                <a:latin typeface="Calibri" pitchFamily="34" charset="0"/>
              </a:rPr>
              <a:t>This is the MOST important stage, </a:t>
            </a:r>
          </a:p>
          <a:p>
            <a:pPr algn="ctr"/>
            <a:r>
              <a:rPr lang="en-GB" b="1">
                <a:latin typeface="Calibri" pitchFamily="34" charset="0"/>
              </a:rPr>
              <a:t>so make sure you get feedback</a:t>
            </a:r>
          </a:p>
          <a:p>
            <a:pPr algn="ctr"/>
            <a:r>
              <a:rPr lang="en-GB" b="1">
                <a:latin typeface="Calibri" pitchFamily="34" charset="0"/>
              </a:rPr>
              <a:t>Stay at this stage until you are happy with your structure and message.</a:t>
            </a:r>
          </a:p>
          <a:p>
            <a:pPr algn="ctr"/>
            <a:endParaRPr lang="en-GB" b="1">
              <a:latin typeface="Calibri" pitchFamily="34" charset="0"/>
            </a:endParaRPr>
          </a:p>
          <a:p>
            <a:pPr algn="ctr"/>
            <a:r>
              <a:rPr lang="en-GB" b="1">
                <a:latin typeface="Calibri" pitchFamily="34" charset="0"/>
              </a:rPr>
              <a:t>Get it right and the rest will *write itself* (so to speak)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4119563" y="1057275"/>
            <a:ext cx="869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latin typeface="Calibri" pitchFamily="34" charset="0"/>
              </a:rPr>
              <a:t>Results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076700" y="441325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 b="1">
                <a:latin typeface="Calibri" pitchFamily="34" charset="0"/>
              </a:rPr>
              <a:t>Stage 2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912813" y="2214563"/>
            <a:ext cx="7281862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alibri" pitchFamily="34" charset="0"/>
              </a:rPr>
              <a:t>a.) Next, write the results as structured in Stage 1.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b.) Title and describe each figure, </a:t>
            </a:r>
            <a:r>
              <a:rPr lang="en-GB" b="1" i="1">
                <a:solidFill>
                  <a:srgbClr val="FF0000"/>
                </a:solidFill>
                <a:latin typeface="Calibri" pitchFamily="34" charset="0"/>
              </a:rPr>
              <a:t>Why, How, What?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c.) Do they fall naturally into subsections?  </a:t>
            </a:r>
            <a:r>
              <a:rPr lang="en-GB" i="1">
                <a:latin typeface="Calibri" pitchFamily="34" charset="0"/>
              </a:rPr>
              <a:t>(I am a HUGE fan of subsections)</a:t>
            </a:r>
          </a:p>
          <a:p>
            <a:pPr eaLnBrk="1" hangingPunct="1"/>
            <a:endParaRPr lang="en-GB">
              <a:latin typeface="Calibri" pitchFamily="34" charset="0"/>
            </a:endParaRPr>
          </a:p>
          <a:p>
            <a:pPr eaLnBrk="1" hangingPunct="1"/>
            <a:r>
              <a:rPr lang="en-GB">
                <a:latin typeface="Calibri" pitchFamily="34" charset="0"/>
              </a:rPr>
              <a:t>d.) Begin to link them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37"/>
          <p:cNvSpPr txBox="1">
            <a:spLocks noChangeArrowheads="1"/>
          </p:cNvSpPr>
          <p:nvPr/>
        </p:nvSpPr>
        <p:spPr bwMode="auto">
          <a:xfrm>
            <a:off x="2773363" y="222250"/>
            <a:ext cx="386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AA Deprivation and FTO Protein Levels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1" r="4117" b="2908"/>
          <a:stretch>
            <a:fillRect/>
          </a:stretch>
        </p:blipFill>
        <p:spPr bwMode="auto">
          <a:xfrm>
            <a:off x="1719263" y="835025"/>
            <a:ext cx="5967412" cy="351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4724400"/>
            <a:ext cx="5635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Why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000" y="5311775"/>
            <a:ext cx="5683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How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1000" y="5943600"/>
            <a:ext cx="6397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What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96975" y="4724400"/>
            <a:ext cx="4943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Genetic variation – FTO – Obesity; Fasting reduces </a:t>
            </a:r>
          </a:p>
          <a:p>
            <a:pPr>
              <a:defRPr/>
            </a:pPr>
            <a:r>
              <a:rPr lang="en-GB" sz="1600" dirty="0">
                <a:latin typeface="+mn-lt"/>
              </a:rPr>
              <a:t>FTO expression. Why?  Nutrients? Glucose? Amino acids?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96975" y="5311775"/>
            <a:ext cx="32654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Use 3 cell-lines;  Amino acid starved; </a:t>
            </a:r>
          </a:p>
          <a:p>
            <a:pPr>
              <a:defRPr/>
            </a:pPr>
            <a:r>
              <a:rPr lang="en-GB" sz="1600" dirty="0">
                <a:latin typeface="+mn-lt"/>
              </a:rPr>
              <a:t>FTO measured by Western blot.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96975" y="5943600"/>
            <a:ext cx="42846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Amino acid starvation reduces FTO protein levels </a:t>
            </a:r>
          </a:p>
          <a:p>
            <a:pPr>
              <a:defRPr/>
            </a:pPr>
            <a:r>
              <a:rPr lang="en-GB" sz="1600" dirty="0">
                <a:latin typeface="+mn-lt"/>
              </a:rPr>
              <a:t>in 3 different cell-lines.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19838" y="4724400"/>
            <a:ext cx="21431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In order to determine…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10313" y="5308600"/>
            <a:ext cx="22987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We used/did/performed/</a:t>
            </a:r>
          </a:p>
          <a:p>
            <a:pPr>
              <a:defRPr/>
            </a:pPr>
            <a:r>
              <a:rPr lang="en-GB" sz="1600" dirty="0">
                <a:latin typeface="+mn-lt"/>
              </a:rPr>
              <a:t>measured…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10313" y="5943600"/>
            <a:ext cx="15271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We found that…</a:t>
            </a:r>
          </a:p>
          <a:p>
            <a:pPr>
              <a:defRPr/>
            </a:pPr>
            <a:r>
              <a:rPr lang="en-GB" sz="1600" dirty="0">
                <a:latin typeface="+mn-lt"/>
              </a:rPr>
              <a:t>This means…..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885</Words>
  <Application>Microsoft Office PowerPoint</Application>
  <PresentationFormat>On-screen Show (4:3)</PresentationFormat>
  <Paragraphs>212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Office Theme</vt:lpstr>
      <vt:lpstr>1_Office Theme</vt:lpstr>
      <vt:lpstr>4_Office Theme</vt:lpstr>
      <vt:lpstr>5_Office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Cambridge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GilesYeo</dc:creator>
  <cp:lastModifiedBy>gilesyeo</cp:lastModifiedBy>
  <cp:revision>78</cp:revision>
  <dcterms:created xsi:type="dcterms:W3CDTF">2010-11-23T10:26:06Z</dcterms:created>
  <dcterms:modified xsi:type="dcterms:W3CDTF">2016-06-27T08:08:33Z</dcterms:modified>
</cp:coreProperties>
</file>